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3606" autoAdjust="0"/>
  </p:normalViewPr>
  <p:slideViewPr>
    <p:cSldViewPr>
      <p:cViewPr>
        <p:scale>
          <a:sx n="71" d="100"/>
          <a:sy n="71" d="100"/>
        </p:scale>
        <p:origin x="-2532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5EB56-ADCB-4FFF-A8A7-7A6B4777FE9B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94D32-68FB-45F8-921F-1A11BAD16A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619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D8CA-9E16-44B1-8E40-5755C591AF4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965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06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5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91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482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491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234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43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192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03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24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998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C74A-6E9C-4E8D-BBAE-1CDEAF52F3A1}" type="datetimeFigureOut">
              <a:rPr lang="en-GB" smtClean="0"/>
              <a:pPr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7C2A-6BEA-4A8F-86A0-0DE0F588F4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028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ton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5" t="35409" r="17307" b="23871"/>
          <a:stretch/>
        </p:blipFill>
        <p:spPr bwMode="auto">
          <a:xfrm>
            <a:off x="251520" y="1451783"/>
            <a:ext cx="8672946" cy="2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5008" y="5110152"/>
            <a:ext cx="666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Questions</a:t>
            </a:r>
          </a:p>
          <a:p>
            <a:r>
              <a:rPr lang="en-GB" sz="1400" dirty="0" smtClean="0"/>
              <a:t>Nathan </a:t>
            </a:r>
            <a:r>
              <a:rPr lang="en-GB" sz="1400" dirty="0"/>
              <a:t>bought one of each - a </a:t>
            </a:r>
            <a:r>
              <a:rPr lang="en-GB" sz="1400" dirty="0" err="1"/>
              <a:t>choco</a:t>
            </a:r>
            <a:r>
              <a:rPr lang="en-GB" sz="1400" dirty="0"/>
              <a:t> bar, a mini egg, a lollypop and a chew. How much change did he get from his £1?</a:t>
            </a:r>
          </a:p>
          <a:p>
            <a:r>
              <a:rPr lang="en-GB" sz="1400" dirty="0"/>
              <a:t>Suggest a way in which Nathan could spend all his money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Make sure you show your working out on the answer sheet</a:t>
            </a:r>
            <a:endParaRPr lang="en-GB" sz="1400" b="1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215008" y="5110152"/>
            <a:ext cx="6669360" cy="11530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15008" y="6372036"/>
            <a:ext cx="662412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EXTENSION: </a:t>
            </a:r>
            <a:r>
              <a:rPr lang="en-GB" dirty="0" smtClean="0"/>
              <a:t>How many different ways can Nathan spend exactly £1</a:t>
            </a:r>
            <a:endParaRPr lang="en-GB" b="1" u="sng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80543" y="4479503"/>
            <a:ext cx="6847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Each of the children had a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coin they could spend, but they didn't necessarily want to spend all of it!.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98176" y="73494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Five children went into the sweet shop after school. They looked at the things that cost under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50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 There were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bars, chews, mini eggs and lollypops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6678" y="49802"/>
            <a:ext cx="837089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cap="all" dirty="0"/>
              <a:t>NRICH</a:t>
            </a:r>
            <a:r>
              <a:rPr lang="en-GB" dirty="0"/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4329" y="43191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Sweet Shop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064" y="368954"/>
            <a:ext cx="7811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</a:rPr>
              <a:t> LO: Use mathematical reasoning to find unknown values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2485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5008" y="5110152"/>
            <a:ext cx="666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Questions</a:t>
            </a:r>
          </a:p>
          <a:p>
            <a:r>
              <a:rPr lang="en-GB" sz="1400" dirty="0" smtClean="0"/>
              <a:t>Nathan </a:t>
            </a:r>
            <a:r>
              <a:rPr lang="en-GB" sz="1400" dirty="0"/>
              <a:t>bought one of each - a </a:t>
            </a:r>
            <a:r>
              <a:rPr lang="en-GB" sz="1400" dirty="0" err="1"/>
              <a:t>choco</a:t>
            </a:r>
            <a:r>
              <a:rPr lang="en-GB" sz="1400" dirty="0"/>
              <a:t> bar, a mini egg, a lollypop and a chew. How much change did he get from his £1?</a:t>
            </a:r>
          </a:p>
          <a:p>
            <a:r>
              <a:rPr lang="en-GB" sz="1400" dirty="0"/>
              <a:t>Suggest a way in which Nathan could spend all his money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Make sure you show your working out on the answer sheet</a:t>
            </a:r>
            <a:endParaRPr lang="en-GB" sz="1400" b="1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215008" y="5110152"/>
            <a:ext cx="6669360" cy="11530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15008" y="6372036"/>
            <a:ext cx="662412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EXTENSION: </a:t>
            </a:r>
            <a:r>
              <a:rPr lang="en-GB" dirty="0" smtClean="0"/>
              <a:t>How many different ways can Nathan spend exactly £1</a:t>
            </a:r>
            <a:endParaRPr lang="en-GB" b="1" u="sng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80543" y="4479503"/>
            <a:ext cx="68478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Each of the children had a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coin they could spend, but they didn't necessarily want to spend all of it!.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42192" y="73494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Five children went into the sweet shop after school. They looked at the things that cost under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50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 There were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bars, chews, mini eggs and lollypops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6678" y="49802"/>
            <a:ext cx="837089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cap="all" dirty="0"/>
              <a:t>NRICH</a:t>
            </a:r>
            <a:r>
              <a:rPr lang="en-GB" dirty="0"/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08345" y="43191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Sweet Shop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5080" y="368954"/>
            <a:ext cx="7811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</a:rPr>
              <a:t> LO: Use mathematical reasoning to find unknown values</a:t>
            </a:r>
            <a:endParaRPr lang="en-GB" sz="1400" dirty="0"/>
          </a:p>
        </p:txBody>
      </p:sp>
      <p:pic>
        <p:nvPicPr>
          <p:cNvPr id="1030" name="Picture 6" descr="C:\Users\jlinton\Desktop\sweetshop\Nath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81626"/>
            <a:ext cx="686530" cy="6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59" t="23748" r="27676" b="22575"/>
          <a:stretch/>
        </p:blipFill>
        <p:spPr bwMode="auto">
          <a:xfrm>
            <a:off x="1341288" y="1223952"/>
            <a:ext cx="2538649" cy="16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3" t="23713" r="27438" b="22610"/>
          <a:stretch/>
        </p:blipFill>
        <p:spPr bwMode="auto">
          <a:xfrm>
            <a:off x="1342576" y="2872780"/>
            <a:ext cx="2523464" cy="16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6" t="23896" r="27438" b="22795"/>
          <a:stretch/>
        </p:blipFill>
        <p:spPr bwMode="auto">
          <a:xfrm>
            <a:off x="5092938" y="1223952"/>
            <a:ext cx="2575406" cy="16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9" t="23713" r="27438" b="22427"/>
          <a:stretch/>
        </p:blipFill>
        <p:spPr bwMode="auto">
          <a:xfrm>
            <a:off x="5105592" y="2815691"/>
            <a:ext cx="2562751" cy="16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58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19775" y="11460"/>
            <a:ext cx="6858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Sweet Shop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       LO: Use mathematical reasoning to find unknown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Five children went into the sweet shop after school. They looked at the things that cost under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50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 There were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bars, chews, mini eggs and lollypops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3" name="Picture 9" descr="Mixture of sweets: choco bars, chews, mini eggs and lollypo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199" y="1691680"/>
            <a:ext cx="4648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94526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Each of the children had a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coin they could spend, but they didn't necessarily want to spend all of it!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Johnny bought 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bar, a mini egg and a chew. She spent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61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Kenny bought 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bar, a mini egg and a lollypop. He had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46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 change from his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Leah bought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lollypops. They cost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84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Manny bought a mini egg, a lollypop and a chew. She had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20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 change from her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1053" y="49802"/>
            <a:ext cx="837089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cap="all" dirty="0"/>
              <a:t>NRICH</a:t>
            </a:r>
            <a:r>
              <a:rPr lang="en-GB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948" y="611560"/>
            <a:ext cx="49408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7241" y="4283050"/>
            <a:ext cx="6669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Questions</a:t>
            </a:r>
          </a:p>
          <a:p>
            <a:r>
              <a:rPr lang="en-GB" sz="1400" dirty="0" smtClean="0"/>
              <a:t>Nathan </a:t>
            </a:r>
            <a:r>
              <a:rPr lang="en-GB" sz="1400" dirty="0"/>
              <a:t>bought one of each - a </a:t>
            </a:r>
            <a:r>
              <a:rPr lang="en-GB" sz="1400" dirty="0" err="1"/>
              <a:t>choco</a:t>
            </a:r>
            <a:r>
              <a:rPr lang="en-GB" sz="1400" dirty="0"/>
              <a:t> bar, a mini egg, a lollypop and a chew. How much change did he get from his £1?</a:t>
            </a:r>
          </a:p>
          <a:p>
            <a:r>
              <a:rPr lang="en-GB" sz="1400" dirty="0"/>
              <a:t>Suggest a way in which Nathan could spend all his money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Make sure you show your working out on the answer sheet</a:t>
            </a:r>
            <a:endParaRPr lang="en-GB" sz="1400" b="1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7241" y="4283050"/>
            <a:ext cx="6669360" cy="11530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7241" y="5544934"/>
            <a:ext cx="662412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EXTENSION: </a:t>
            </a:r>
            <a:r>
              <a:rPr lang="en-GB" dirty="0" smtClean="0"/>
              <a:t>How many different ways can Nathan spend exactly £1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xmlns="" val="14043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926088"/>
            <a:ext cx="6669360" cy="2893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Support questions:</a:t>
            </a:r>
          </a:p>
          <a:p>
            <a:endParaRPr lang="en-GB" sz="1400" dirty="0" smtClean="0"/>
          </a:p>
          <a:p>
            <a:r>
              <a:rPr lang="en-GB" sz="1400" dirty="0" smtClean="0"/>
              <a:t>How much does 1 lollypop cost? Show your working out.</a:t>
            </a:r>
          </a:p>
          <a:p>
            <a:endParaRPr lang="en-GB" sz="1400" dirty="0" smtClean="0"/>
          </a:p>
          <a:p>
            <a:r>
              <a:rPr lang="en-GB" sz="1400" dirty="0" smtClean="0"/>
              <a:t>How much money did Kenny Spend? Show your working out.</a:t>
            </a:r>
          </a:p>
          <a:p>
            <a:endParaRPr lang="en-GB" sz="1400" dirty="0" smtClean="0"/>
          </a:p>
          <a:p>
            <a:r>
              <a:rPr lang="en-GB" sz="1400" dirty="0" smtClean="0"/>
              <a:t>Would it be a good idea to see what Kenny bought? Why?</a:t>
            </a:r>
          </a:p>
          <a:p>
            <a:endParaRPr lang="en-GB" sz="1400" dirty="0" smtClean="0"/>
          </a:p>
          <a:p>
            <a:pPr algn="just"/>
            <a:r>
              <a:rPr lang="en-GB" sz="1400" dirty="0" smtClean="0"/>
              <a:t>Can you compare what Kenny bought to what Johnny bought? How?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How could you work out how much a chew cost? Show your working out.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Can you use the information you have found so far to work out the cost of a mini egg?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6669360" cy="2893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Support questions:</a:t>
            </a:r>
          </a:p>
          <a:p>
            <a:endParaRPr lang="en-GB" sz="1400" dirty="0" smtClean="0"/>
          </a:p>
          <a:p>
            <a:r>
              <a:rPr lang="en-GB" sz="1400" dirty="0" smtClean="0"/>
              <a:t>How much does 1 lollypop cost? Show your working out.</a:t>
            </a:r>
          </a:p>
          <a:p>
            <a:endParaRPr lang="en-GB" sz="1400" dirty="0" smtClean="0"/>
          </a:p>
          <a:p>
            <a:r>
              <a:rPr lang="en-GB" sz="1400" dirty="0" smtClean="0"/>
              <a:t>How much money did Kenny Spend? Show your working out.</a:t>
            </a:r>
          </a:p>
          <a:p>
            <a:endParaRPr lang="en-GB" sz="1400" dirty="0" smtClean="0"/>
          </a:p>
          <a:p>
            <a:r>
              <a:rPr lang="en-GB" sz="1400" dirty="0" smtClean="0"/>
              <a:t>Would it be a good idea to see what Kenny bought? Why?</a:t>
            </a:r>
          </a:p>
          <a:p>
            <a:endParaRPr lang="en-GB" sz="1400" dirty="0" smtClean="0"/>
          </a:p>
          <a:p>
            <a:pPr algn="just"/>
            <a:r>
              <a:rPr lang="en-GB" sz="1400" dirty="0" smtClean="0"/>
              <a:t>Can you compare what Kenny bought to what Johnny bought? How?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How could you work out how much a chew cost? Show your working out.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GB" sz="1400" dirty="0" smtClean="0"/>
              <a:t>Can you use the information you have found so far to work out the cost of a mini egg?</a:t>
            </a:r>
          </a:p>
        </p:txBody>
      </p:sp>
    </p:spTree>
    <p:extLst>
      <p:ext uri="{BB962C8B-B14F-4D97-AF65-F5344CB8AC3E}">
        <p14:creationId xmlns:p14="http://schemas.microsoft.com/office/powerpoint/2010/main" xmlns="" val="1074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3100482" y="92193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Name___________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3059832" y="51885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Date___________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9" t="44048" r="30615" b="22818"/>
          <a:stretch/>
        </p:blipFill>
        <p:spPr bwMode="auto">
          <a:xfrm rot="5400000">
            <a:off x="-1588064" y="1686549"/>
            <a:ext cx="6642884" cy="3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7636986" y="83893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Name___________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7649508" y="510555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Date___________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9" t="44048" r="30615" b="22818"/>
          <a:stretch/>
        </p:blipFill>
        <p:spPr bwMode="auto">
          <a:xfrm rot="5400000">
            <a:off x="3001612" y="1603553"/>
            <a:ext cx="6642884" cy="3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203"/>
          <a:stretch/>
        </p:blipFill>
        <p:spPr bwMode="auto">
          <a:xfrm rot="5400000">
            <a:off x="5566175" y="535985"/>
            <a:ext cx="631790" cy="5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64" r="50000"/>
          <a:stretch/>
        </p:blipFill>
        <p:spPr bwMode="auto">
          <a:xfrm rot="5400000">
            <a:off x="4880793" y="511636"/>
            <a:ext cx="605802" cy="6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02" r="24234"/>
          <a:stretch/>
        </p:blipFill>
        <p:spPr bwMode="auto">
          <a:xfrm rot="5400000">
            <a:off x="6318266" y="479734"/>
            <a:ext cx="535500" cy="55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29"/>
          <a:stretch/>
        </p:blipFill>
        <p:spPr bwMode="auto">
          <a:xfrm rot="5400000">
            <a:off x="7053559" y="553064"/>
            <a:ext cx="369466" cy="4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203"/>
          <a:stretch/>
        </p:blipFill>
        <p:spPr bwMode="auto">
          <a:xfrm rot="5400000">
            <a:off x="957663" y="676172"/>
            <a:ext cx="631790" cy="5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64" r="50000"/>
          <a:stretch/>
        </p:blipFill>
        <p:spPr bwMode="auto">
          <a:xfrm rot="5400000">
            <a:off x="272281" y="651823"/>
            <a:ext cx="605802" cy="6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02" r="24234"/>
          <a:stretch/>
        </p:blipFill>
        <p:spPr bwMode="auto">
          <a:xfrm rot="5400000">
            <a:off x="1709754" y="619921"/>
            <a:ext cx="535500" cy="55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Mixture of sweets: choco bars, chews, mini eggs and lollypop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29"/>
          <a:stretch/>
        </p:blipFill>
        <p:spPr bwMode="auto">
          <a:xfrm rot="5400000">
            <a:off x="2445047" y="693251"/>
            <a:ext cx="369466" cy="4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4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561" y="-15389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Sweet Shop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Stage: 3 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  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Five children went into the sweet shop after school. They looked at the things that cost under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50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 There were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bars, chews, mini eggs and lollypops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" name="Picture 9" descr="Mixture of sweets: choco bars, chews, mini eggs and lollyp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637" y="2022120"/>
            <a:ext cx="6197600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-29421" y="3212976"/>
            <a:ext cx="913045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Each of the children had a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coin they could spend, but they didn't necessarily want to spend all of it!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Judy bought 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bar, a mini egg and a chew. She spent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61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Kenny bought a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choco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bar, a mini egg and a lollypop. He had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46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 change from his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Kenny spent 54p and </a:t>
            </a:r>
            <a:r>
              <a:rPr lang="en-GB" sz="1200" dirty="0" smtClean="0">
                <a:solidFill>
                  <a:srgbClr val="00B050"/>
                </a:solidFill>
              </a:rPr>
              <a:t>Chews are 7p more than lolly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Liam bought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lollypops. They cost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84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One lollipop is 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28p</a:t>
            </a:r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, so chews are 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35p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Mandy bought a mini egg, a lollypop and a chew. She had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20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 change from her £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itchFamily="34" charset="0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Mandy spent 80p, 80p –28p - 35p =  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17p</a:t>
            </a:r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 ( price of mini eggs)</a:t>
            </a:r>
            <a:r>
              <a:rPr lang="en-GB" sz="1200" dirty="0" smtClean="0">
                <a:solidFill>
                  <a:srgbClr val="00B050"/>
                </a:solidFill>
              </a:rPr>
              <a:t> lolly</a:t>
            </a:r>
          </a:p>
          <a:p>
            <a:pPr eaLnBrk="0" hangingPunct="0"/>
            <a:endParaRPr lang="en-GB" sz="1200" dirty="0">
              <a:solidFill>
                <a:srgbClr val="00B050"/>
              </a:solidFill>
            </a:endParaRPr>
          </a:p>
          <a:p>
            <a:pPr lvl="0" eaLnBrk="0" hangingPunct="0"/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So if Judy 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bought a </a:t>
            </a:r>
            <a:r>
              <a:rPr lang="en-US" altLang="en-US" sz="1200" dirty="0" err="1">
                <a:solidFill>
                  <a:srgbClr val="000000"/>
                </a:solidFill>
                <a:latin typeface="Verdana" pitchFamily="34" charset="0"/>
              </a:rPr>
              <a:t>choco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bar, a mini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egg (17p)  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and a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chew (35p). 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She spent </a:t>
            </a:r>
            <a:r>
              <a:rPr lang="en-US" altLang="en-US" sz="1200" dirty="0">
                <a:solidFill>
                  <a:srgbClr val="000000"/>
                </a:solidFill>
                <a:latin typeface="MathJax_Main"/>
              </a:rPr>
              <a:t>61</a:t>
            </a: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lvl="0" eaLnBrk="0" hangingPunct="0"/>
            <a:r>
              <a:rPr lang="en-US" altLang="en-US" sz="1200" dirty="0" smtClean="0">
                <a:solidFill>
                  <a:srgbClr val="00B050"/>
                </a:solidFill>
                <a:latin typeface="Verdana" pitchFamily="34" charset="0"/>
              </a:rPr>
              <a:t>Choco bar must be 61p – 17p – 35p = 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9p</a:t>
            </a:r>
            <a:endParaRPr lang="en-US" altLang="en-US" sz="1200" b="1" dirty="0">
              <a:solidFill>
                <a:srgbClr val="00B050"/>
              </a:solidFill>
              <a:latin typeface="Verdana" pitchFamily="34" charset="0"/>
            </a:endParaRPr>
          </a:p>
          <a:p>
            <a:pPr eaLnBrk="0" hangingPunct="0"/>
            <a:endParaRPr lang="en-GB" sz="1200" dirty="0" smtClean="0">
              <a:solidFill>
                <a:srgbClr val="00B05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8055" y="73659"/>
            <a:ext cx="972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xmlns="" val="7776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cartoon strip was created on </a:t>
            </a:r>
            <a:r>
              <a:rPr lang="en-GB" u="sng" dirty="0" smtClean="0">
                <a:hlinkClick r:id="rId2"/>
              </a:rPr>
              <a:t>www.pixton.com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529</Words>
  <Application>Microsoft Office PowerPoint</Application>
  <PresentationFormat>On-screen Show (4:3)</PresentationFormat>
  <Paragraphs>88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Birmingham BSF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linton</dc:creator>
  <cp:lastModifiedBy>David</cp:lastModifiedBy>
  <cp:revision>14</cp:revision>
  <dcterms:created xsi:type="dcterms:W3CDTF">2015-07-06T21:54:41Z</dcterms:created>
  <dcterms:modified xsi:type="dcterms:W3CDTF">2015-07-09T17:21:33Z</dcterms:modified>
</cp:coreProperties>
</file>