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305" r:id="rId2"/>
    <p:sldId id="294" r:id="rId3"/>
    <p:sldId id="309" r:id="rId4"/>
    <p:sldId id="370" r:id="rId5"/>
    <p:sldId id="367" r:id="rId6"/>
    <p:sldId id="307" r:id="rId7"/>
    <p:sldId id="301" r:id="rId8"/>
    <p:sldId id="356" r:id="rId9"/>
    <p:sldId id="332" r:id="rId10"/>
    <p:sldId id="318" r:id="rId11"/>
    <p:sldId id="313" r:id="rId12"/>
    <p:sldId id="362" r:id="rId13"/>
    <p:sldId id="355" r:id="rId14"/>
    <p:sldId id="361" r:id="rId15"/>
    <p:sldId id="363" r:id="rId16"/>
    <p:sldId id="364" r:id="rId17"/>
    <p:sldId id="358" r:id="rId18"/>
    <p:sldId id="365" r:id="rId19"/>
    <p:sldId id="306" r:id="rId20"/>
    <p:sldId id="354" r:id="rId21"/>
    <p:sldId id="360" r:id="rId22"/>
    <p:sldId id="352" r:id="rId23"/>
    <p:sldId id="319" r:id="rId24"/>
    <p:sldId id="369" r:id="rId25"/>
    <p:sldId id="371" r:id="rId26"/>
    <p:sldId id="372" r:id="rId27"/>
    <p:sldId id="368" r:id="rId28"/>
    <p:sldId id="36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sorterViewPr>
    <p:cViewPr>
      <p:scale>
        <a:sx n="70" d="100"/>
        <a:sy n="70" d="100"/>
      </p:scale>
      <p:origin x="0" y="22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6DF200-6ACD-454B-8643-5B7DF9B93126}" type="datetimeFigureOut">
              <a:rPr lang="en-GB" smtClean="0"/>
              <a:pPr/>
              <a:t>20/04/2011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6AA724-7E6D-4EDA-A637-A81FCC5360ED}"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23</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24</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25</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26</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27</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28</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86AA724-7E6D-4EDA-A637-A81FCC5360ED}"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4E695E5-3DE5-427D-88E5-12C38FA27B77}" type="datetime1">
              <a:rPr lang="en-GB" smtClean="0"/>
              <a:pPr/>
              <a:t>20/04/2011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AB1B3D-3C20-45F6-B575-2CBDBE682E8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FFA075D-192C-4E88-83DC-17B38C05C4A8}" type="datetime1">
              <a:rPr lang="en-GB" smtClean="0"/>
              <a:pPr/>
              <a:t>20/04/2011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AB1B3D-3C20-45F6-B575-2CBDBE682E8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2769CA8-7EE0-44CD-AFC8-E032ED4B0D50}" type="datetime1">
              <a:rPr lang="en-GB" smtClean="0"/>
              <a:pPr/>
              <a:t>20/04/2011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AB1B3D-3C20-45F6-B575-2CBDBE682E8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8BD3D72-0DD5-4641-8333-731502E2A23F}" type="datetime1">
              <a:rPr lang="en-GB" smtClean="0"/>
              <a:pPr/>
              <a:t>20/04/2011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AB1B3D-3C20-45F6-B575-2CBDBE682E8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6C75AF-3DDF-46B1-AF81-60CD390FCEFD}" type="datetime1">
              <a:rPr lang="en-GB" smtClean="0"/>
              <a:pPr/>
              <a:t>20/04/2011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AB1B3D-3C20-45F6-B575-2CBDBE682E8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Date Placeholder 4"/>
          <p:cNvSpPr>
            <a:spLocks noGrp="1"/>
          </p:cNvSpPr>
          <p:nvPr>
            <p:ph type="dt" sz="half" idx="10"/>
          </p:nvPr>
        </p:nvSpPr>
        <p:spPr/>
        <p:txBody>
          <a:bodyPr/>
          <a:lstStyle/>
          <a:p>
            <a:fld id="{1A6DDE26-7A31-49E3-822E-B7AB11AE2A91}" type="datetime1">
              <a:rPr lang="en-GB" smtClean="0"/>
              <a:pPr/>
              <a:t>20/04/2011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AB1B3D-3C20-45F6-B575-2CBDBE682E8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49F60AC-DE3B-43D3-B414-09C3B443CD5D}" type="datetime1">
              <a:rPr lang="en-GB" smtClean="0"/>
              <a:pPr/>
              <a:t>20/04/2011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EAB1B3D-3C20-45F6-B575-2CBDBE682E8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37D870E-E8E6-4E64-BF16-60722DB6483E}" type="datetime1">
              <a:rPr lang="en-GB" smtClean="0"/>
              <a:pPr/>
              <a:t>20/04/2011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EAB1B3D-3C20-45F6-B575-2CBDBE682E8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AECF6-45DD-4FBA-A007-924ED4B55001}" type="datetime1">
              <a:rPr lang="en-GB" smtClean="0"/>
              <a:pPr/>
              <a:t>20/04/2011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EAB1B3D-3C20-45F6-B575-2CBDBE682E8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71D9F1-AB62-4FAC-9FCD-BFBF32D6AF62}" type="datetime1">
              <a:rPr lang="en-GB" smtClean="0"/>
              <a:pPr/>
              <a:t>20/04/2011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AB1B3D-3C20-45F6-B575-2CBDBE682E8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CE649F-9CD4-4536-BEF5-C382B0E7E0C0}" type="datetime1">
              <a:rPr lang="en-GB" smtClean="0"/>
              <a:pPr/>
              <a:t>20/04/2011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AB1B3D-3C20-45F6-B575-2CBDBE682E8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3FDC24-63E0-447D-85ED-4AE24CCE40E5}" type="datetime1">
              <a:rPr lang="en-GB" smtClean="0"/>
              <a:pPr/>
              <a:t>20/04/2011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AB1B3D-3C20-45F6-B575-2CBDBE682E8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http://nrich.maths.org/6754"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hyperlink" Target="http://nrich.maths.org/6497" TargetMode="External"/><Relationship Id="rId2" Type="http://schemas.openxmlformats.org/officeDocument/2006/relationships/notesSlide" Target="../notesSlides/notesSlide26.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5" name="Content Placeholder 2"/>
          <p:cNvSpPr txBox="1">
            <a:spLocks/>
          </p:cNvSpPr>
          <p:nvPr/>
        </p:nvSpPr>
        <p:spPr>
          <a:xfrm>
            <a:off x="323528" y="620688"/>
            <a:ext cx="8291264"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800" b="0" i="0" u="none" strike="noStrike" kern="1200" cap="none" spc="0" normalizeH="0" baseline="0" noProof="0" dirty="0" smtClean="0">
                <a:ln>
                  <a:noFill/>
                </a:ln>
                <a:solidFill>
                  <a:schemeClr val="tx1"/>
                </a:solidFill>
                <a:effectLst/>
                <a:uLnTx/>
                <a:uFillTx/>
                <a:latin typeface="+mn-lt"/>
                <a:ea typeface="+mn-ea"/>
                <a:cs typeface="+mn-cs"/>
              </a:rPr>
              <a:t>In this INTERACTVE session we will EXPLORE the recent INNOVATIONS and DEVELOPMENTS on the NRICH website designed to HELP the DEVELOPMENT OF EAS. We will DISCUSS THE SPEICAL NEEDS of EAS and the DIFFICULTIES FACING THEIR TEACHERS and of course HAVE A GO at the problems themselves. MATHEMATICALLY LESS CONFIDENT teachers very welcome</a:t>
            </a:r>
            <a:endParaRPr kumimoji="0" lang="en-GB"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4704"/>
          </a:xfrm>
          <a:solidFill>
            <a:srgbClr val="FFC000"/>
          </a:solidFill>
        </p:spPr>
        <p:txBody>
          <a:bodyPr>
            <a:normAutofit fontScale="90000"/>
          </a:bodyPr>
          <a:lstStyle/>
          <a:p>
            <a:pPr algn="l"/>
            <a:r>
              <a:rPr lang="en-GB" sz="2800" dirty="0" smtClean="0"/>
              <a:t>Some overall key moments as reported by students ....</a:t>
            </a:r>
            <a:br>
              <a:rPr lang="en-GB" sz="2800" dirty="0" smtClean="0"/>
            </a:br>
            <a:r>
              <a:rPr lang="en-GB" sz="2800" dirty="0" smtClean="0"/>
              <a:t>			... </a:t>
            </a:r>
            <a:r>
              <a:rPr lang="en-GB" sz="2800" i="1" dirty="0" smtClean="0"/>
              <a:t>are these the result of a successful schooling</a:t>
            </a:r>
            <a:r>
              <a:rPr lang="en-GB" sz="2800" dirty="0" smtClean="0"/>
              <a:t>?</a:t>
            </a:r>
            <a:endParaRPr lang="en-GB" sz="2800" dirty="0"/>
          </a:p>
        </p:txBody>
      </p:sp>
      <p:sp>
        <p:nvSpPr>
          <p:cNvPr id="3" name="Content Placeholder 2"/>
          <p:cNvSpPr>
            <a:spLocks noGrp="1"/>
          </p:cNvSpPr>
          <p:nvPr>
            <p:ph idx="1"/>
          </p:nvPr>
        </p:nvSpPr>
        <p:spPr>
          <a:xfrm>
            <a:off x="395536" y="908720"/>
            <a:ext cx="8208912" cy="5472608"/>
          </a:xfrm>
        </p:spPr>
        <p:txBody>
          <a:bodyPr>
            <a:normAutofit fontScale="70000" lnSpcReduction="20000"/>
          </a:bodyPr>
          <a:lstStyle/>
          <a:p>
            <a:r>
              <a:rPr lang="en-GB" dirty="0" smtClean="0"/>
              <a:t>With ‘rediscovering’ maths at sixth form I taught myself a lot of stuff on calculus and analysis and rigorous proof, which I found fascinating and really got me excited about maths in general.  </a:t>
            </a:r>
            <a:br>
              <a:rPr lang="en-GB" dirty="0" smtClean="0"/>
            </a:br>
            <a:endParaRPr lang="en-GB" dirty="0" smtClean="0"/>
          </a:p>
          <a:p>
            <a:r>
              <a:rPr lang="en-GB" dirty="0" smtClean="0"/>
              <a:t>My teacher for GCSE set aside a week every now and then to study something off-syllabus ...(these) changed my views on mathematics from thinking it was merely equations to understanding how fundamental it is. </a:t>
            </a:r>
            <a:br>
              <a:rPr lang="en-GB" dirty="0" smtClean="0"/>
            </a:br>
            <a:endParaRPr lang="en-GB" dirty="0" smtClean="0"/>
          </a:p>
          <a:p>
            <a:r>
              <a:rPr lang="en-GB" dirty="0" smtClean="0"/>
              <a:t>In a particular area of mathematics that I just started to learn all the new things just don’t make sense, I notice a little key bit, or just because of spending some time thinking about it, the whole starts to form a big picture, and suddenly I see deeper connections and I have a much more stable and deep understanding. </a:t>
            </a:r>
            <a:br>
              <a:rPr lang="en-GB" dirty="0" smtClean="0"/>
            </a:br>
            <a:endParaRPr lang="en-GB" dirty="0" smtClean="0"/>
          </a:p>
          <a:p>
            <a:r>
              <a:rPr lang="en-GB" dirty="0" smtClean="0"/>
              <a:t>Most people believe that mathematics is about the ‘correct answer’. Actually, this is not true. Mathematics is more about the journey one takes in solving a problem and this is what I realised as I matured in the subject and that it why I study it.   </a:t>
            </a:r>
          </a:p>
          <a:p>
            <a:endParaRPr lang="en-GB" dirty="0" smtClean="0"/>
          </a:p>
          <a:p>
            <a:endParaRPr lang="en-GB" dirty="0"/>
          </a:p>
        </p:txBody>
      </p:sp>
      <p:sp>
        <p:nvSpPr>
          <p:cNvPr id="10" name="TextBox 9"/>
          <p:cNvSpPr txBox="1"/>
          <p:nvPr/>
        </p:nvSpPr>
        <p:spPr>
          <a:xfrm>
            <a:off x="8604448" y="764704"/>
            <a:ext cx="648072" cy="5324535"/>
          </a:xfrm>
          <a:prstGeom prst="rect">
            <a:avLst/>
          </a:prstGeom>
          <a:noFill/>
        </p:spPr>
        <p:txBody>
          <a:bodyPr wrap="square" rtlCol="0">
            <a:spAutoFit/>
          </a:bodyPr>
          <a:lstStyle/>
          <a:p>
            <a:r>
              <a:rPr lang="en-GB" sz="2000" dirty="0" smtClean="0"/>
              <a:t>1</a:t>
            </a:r>
          </a:p>
          <a:p>
            <a:endParaRPr lang="en-GB" sz="2000" dirty="0" smtClean="0"/>
          </a:p>
          <a:p>
            <a:endParaRPr lang="en-GB" sz="2000" dirty="0" smtClean="0"/>
          </a:p>
          <a:p>
            <a:endParaRPr lang="en-GB" sz="2000" dirty="0" smtClean="0"/>
          </a:p>
          <a:p>
            <a:r>
              <a:rPr lang="en-GB" sz="2000" dirty="0" smtClean="0"/>
              <a:t>1</a:t>
            </a:r>
          </a:p>
          <a:p>
            <a:endParaRPr lang="en-GB" sz="2000" dirty="0" smtClean="0"/>
          </a:p>
          <a:p>
            <a:endParaRPr lang="en-GB" sz="2000" dirty="0" smtClean="0"/>
          </a:p>
          <a:p>
            <a:endParaRPr lang="en-GB" sz="2000" dirty="0" smtClean="0"/>
          </a:p>
          <a:p>
            <a:endParaRPr lang="en-GB" sz="2000" dirty="0" smtClean="0"/>
          </a:p>
          <a:p>
            <a:r>
              <a:rPr lang="en-GB" sz="2000" dirty="0" smtClean="0"/>
              <a:t>1</a:t>
            </a:r>
          </a:p>
          <a:p>
            <a:endParaRPr lang="en-GB" sz="2000" dirty="0" smtClean="0"/>
          </a:p>
          <a:p>
            <a:endParaRPr lang="en-GB" sz="2000" dirty="0" smtClean="0"/>
          </a:p>
          <a:p>
            <a:endParaRPr lang="en-GB" sz="2000" dirty="0" smtClean="0"/>
          </a:p>
          <a:p>
            <a:endParaRPr lang="en-GB" sz="2000" dirty="0" smtClean="0"/>
          </a:p>
          <a:p>
            <a:r>
              <a:rPr lang="en-GB" sz="2000" dirty="0" smtClean="0"/>
              <a:t>1</a:t>
            </a:r>
          </a:p>
          <a:p>
            <a:endParaRPr lang="en-GB" sz="2000" dirty="0" smtClean="0"/>
          </a:p>
          <a:p>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8720"/>
            <a:ext cx="7812360" cy="4929411"/>
          </a:xfrm>
        </p:spPr>
        <p:txBody>
          <a:bodyPr>
            <a:normAutofit fontScale="92500" lnSpcReduction="20000"/>
          </a:bodyPr>
          <a:lstStyle/>
          <a:p>
            <a:r>
              <a:rPr lang="en-GB" dirty="0" smtClean="0"/>
              <a:t>Continually doing very well in tests etc. affirmed the belief that maths was something I was good at.</a:t>
            </a:r>
          </a:p>
          <a:p>
            <a:r>
              <a:rPr lang="en-GB" dirty="0" smtClean="0"/>
              <a:t>Primary – getting 100% in SATS mock. Sixth form – passing STEP.</a:t>
            </a:r>
          </a:p>
          <a:p>
            <a:r>
              <a:rPr lang="en-GB" dirty="0" smtClean="0"/>
              <a:t>Being highly successful at 6</a:t>
            </a:r>
            <a:r>
              <a:rPr lang="en-GB" baseline="30000" dirty="0" smtClean="0"/>
              <a:t>th</a:t>
            </a:r>
            <a:r>
              <a:rPr lang="en-GB" dirty="0" smtClean="0"/>
              <a:t> form made me realise perhaps I might ... successfully pursue mathematics at Cambridge.</a:t>
            </a:r>
          </a:p>
          <a:p>
            <a:r>
              <a:rPr lang="en-GB" dirty="0" smtClean="0"/>
              <a:t>At the start of year 11, my maths teacher decided that, since I found GCSE work easy I should try working on A-level problems, and took some A-level exams in year 11.</a:t>
            </a:r>
          </a:p>
          <a:p>
            <a:endParaRPr lang="en-GB" dirty="0"/>
          </a:p>
        </p:txBody>
      </p:sp>
      <p:sp>
        <p:nvSpPr>
          <p:cNvPr id="8" name="TextBox 7"/>
          <p:cNvSpPr txBox="1"/>
          <p:nvPr/>
        </p:nvSpPr>
        <p:spPr>
          <a:xfrm>
            <a:off x="7956376" y="908720"/>
            <a:ext cx="1008112" cy="3785652"/>
          </a:xfrm>
          <a:prstGeom prst="rect">
            <a:avLst/>
          </a:prstGeom>
          <a:noFill/>
        </p:spPr>
        <p:txBody>
          <a:bodyPr wrap="square" rtlCol="0">
            <a:spAutoFit/>
          </a:bodyPr>
          <a:lstStyle/>
          <a:p>
            <a:r>
              <a:rPr lang="en-GB" sz="2400" dirty="0" smtClean="0"/>
              <a:t>III</a:t>
            </a:r>
          </a:p>
          <a:p>
            <a:endParaRPr lang="en-GB" sz="2400" dirty="0" smtClean="0"/>
          </a:p>
          <a:p>
            <a:endParaRPr lang="en-GB" sz="2400" dirty="0" smtClean="0"/>
          </a:p>
          <a:p>
            <a:r>
              <a:rPr lang="en-GB" sz="2400" dirty="0" smtClean="0"/>
              <a:t>II.2</a:t>
            </a:r>
          </a:p>
          <a:p>
            <a:endParaRPr lang="en-GB" sz="2400" dirty="0" smtClean="0"/>
          </a:p>
          <a:p>
            <a:r>
              <a:rPr lang="en-GB" sz="2400" dirty="0" smtClean="0"/>
              <a:t/>
            </a:r>
            <a:br>
              <a:rPr lang="en-GB" sz="2400" dirty="0" smtClean="0"/>
            </a:br>
            <a:r>
              <a:rPr lang="en-GB" sz="2400" dirty="0" smtClean="0"/>
              <a:t>III</a:t>
            </a:r>
          </a:p>
          <a:p>
            <a:endParaRPr lang="en-GB" sz="2400" dirty="0" smtClean="0"/>
          </a:p>
          <a:p>
            <a:endParaRPr lang="en-GB" sz="2400" dirty="0" smtClean="0"/>
          </a:p>
          <a:p>
            <a:r>
              <a:rPr lang="en-GB" sz="2400" dirty="0" smtClean="0"/>
              <a:t>II.1</a:t>
            </a:r>
            <a:endParaRPr lang="en-GB" sz="2400" dirty="0"/>
          </a:p>
        </p:txBody>
      </p:sp>
      <p:sp>
        <p:nvSpPr>
          <p:cNvPr id="6" name="Title 1"/>
          <p:cNvSpPr>
            <a:spLocks noGrp="1"/>
          </p:cNvSpPr>
          <p:nvPr>
            <p:ph type="title"/>
          </p:nvPr>
        </p:nvSpPr>
        <p:spPr>
          <a:xfrm>
            <a:off x="0" y="0"/>
            <a:ext cx="9144000" cy="764704"/>
          </a:xfrm>
          <a:solidFill>
            <a:srgbClr val="FFC000"/>
          </a:solidFill>
        </p:spPr>
        <p:txBody>
          <a:bodyPr>
            <a:normAutofit fontScale="90000"/>
          </a:bodyPr>
          <a:lstStyle/>
          <a:p>
            <a:pPr algn="l"/>
            <a:r>
              <a:rPr lang="en-GB" sz="2800" dirty="0" smtClean="0"/>
              <a:t>Some overall key moments as reported by students ...</a:t>
            </a:r>
            <a:br>
              <a:rPr lang="en-GB" sz="2800" dirty="0" smtClean="0"/>
            </a:br>
            <a:r>
              <a:rPr lang="en-GB" sz="2800" dirty="0" smtClean="0"/>
              <a:t>			... </a:t>
            </a:r>
            <a:r>
              <a:rPr lang="en-GB" sz="2800" i="1" dirty="0" smtClean="0"/>
              <a:t>are these the result of a successful schooling</a:t>
            </a:r>
            <a:r>
              <a:rPr lang="en-GB" sz="2800" dirty="0" smtClean="0"/>
              <a:t>?</a:t>
            </a:r>
            <a:endParaRPr lang="en-GB"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96950"/>
          </a:xfrm>
          <a:solidFill>
            <a:srgbClr val="FFC000"/>
          </a:solidFill>
        </p:spPr>
        <p:txBody>
          <a:bodyPr/>
          <a:lstStyle/>
          <a:p>
            <a:pPr algn="l"/>
            <a:r>
              <a:rPr lang="en-GB" dirty="0" smtClean="0"/>
              <a:t>Basic message – good teaching rules!</a:t>
            </a:r>
            <a:endParaRPr lang="en-GB" dirty="0"/>
          </a:p>
        </p:txBody>
      </p:sp>
      <p:sp>
        <p:nvSpPr>
          <p:cNvPr id="3" name="Content Placeholder 2"/>
          <p:cNvSpPr>
            <a:spLocks noGrp="1"/>
          </p:cNvSpPr>
          <p:nvPr>
            <p:ph idx="1"/>
          </p:nvPr>
        </p:nvSpPr>
        <p:spPr>
          <a:xfrm>
            <a:off x="0" y="980728"/>
            <a:ext cx="9144000" cy="4104455"/>
          </a:xfrm>
        </p:spPr>
        <p:txBody>
          <a:bodyPr>
            <a:normAutofit fontScale="85000" lnSpcReduction="10000"/>
          </a:bodyPr>
          <a:lstStyle/>
          <a:p>
            <a:pPr>
              <a:buNone/>
            </a:pPr>
            <a:r>
              <a:rPr lang="el-GR" dirty="0" smtClean="0"/>
              <a:t>α</a:t>
            </a:r>
            <a:r>
              <a:rPr lang="en-GB" dirty="0" smtClean="0"/>
              <a:t> – Provide regular stimulation in lessons</a:t>
            </a:r>
            <a:br>
              <a:rPr lang="en-GB" dirty="0" smtClean="0"/>
            </a:br>
            <a:endParaRPr lang="en-GB" dirty="0" smtClean="0"/>
          </a:p>
          <a:p>
            <a:pPr>
              <a:buNone/>
            </a:pPr>
            <a:r>
              <a:rPr lang="el-GR" dirty="0" smtClean="0"/>
              <a:t>β</a:t>
            </a:r>
            <a:r>
              <a:rPr lang="en-GB" dirty="0" smtClean="0"/>
              <a:t> – Cover a range of ideas, topics, styles and contexts </a:t>
            </a:r>
            <a:br>
              <a:rPr lang="en-GB" dirty="0" smtClean="0"/>
            </a:br>
            <a:endParaRPr lang="en-GB" dirty="0" smtClean="0"/>
          </a:p>
          <a:p>
            <a:pPr>
              <a:buNone/>
            </a:pPr>
            <a:r>
              <a:rPr lang="el-GR" dirty="0" smtClean="0"/>
              <a:t>γ</a:t>
            </a:r>
            <a:r>
              <a:rPr lang="en-GB" dirty="0" smtClean="0"/>
              <a:t> – Give opportunities for becoming mathematically socialised</a:t>
            </a:r>
            <a:br>
              <a:rPr lang="en-GB" dirty="0" smtClean="0"/>
            </a:br>
            <a:endParaRPr lang="en-GB" dirty="0" smtClean="0"/>
          </a:p>
          <a:p>
            <a:pPr>
              <a:buNone/>
            </a:pPr>
            <a:r>
              <a:rPr lang="el-GR" dirty="0" smtClean="0"/>
              <a:t>δ</a:t>
            </a:r>
            <a:r>
              <a:rPr lang="en-GB" dirty="0" smtClean="0"/>
              <a:t> – Facilitate meaningful independent study</a:t>
            </a:r>
            <a:br>
              <a:rPr lang="en-GB" dirty="0" smtClean="0"/>
            </a:br>
            <a:endParaRPr lang="en-GB" dirty="0" smtClean="0"/>
          </a:p>
          <a:p>
            <a:pPr>
              <a:buNone/>
            </a:pPr>
            <a:r>
              <a:rPr lang="el-GR" dirty="0" smtClean="0"/>
              <a:t>ε</a:t>
            </a:r>
            <a:r>
              <a:rPr lang="en-GB" dirty="0" smtClean="0"/>
              <a:t> – Don’t accelerate purposelessly</a:t>
            </a:r>
            <a:endParaRPr lang="en-GB" dirty="0"/>
          </a:p>
        </p:txBody>
      </p:sp>
      <p:sp>
        <p:nvSpPr>
          <p:cNvPr id="4" name="Title 1"/>
          <p:cNvSpPr txBox="1">
            <a:spLocks/>
          </p:cNvSpPr>
          <p:nvPr/>
        </p:nvSpPr>
        <p:spPr>
          <a:xfrm>
            <a:off x="251520" y="5085184"/>
            <a:ext cx="8892480" cy="796950"/>
          </a:xfrm>
          <a:prstGeom prst="rect">
            <a:avLst/>
          </a:prstGeom>
          <a:noFill/>
        </p:spPr>
        <p:txBody>
          <a:bodyPr vert="horz" lIns="91440" tIns="45720" rIns="91440" bIns="45720" rtlCol="0" anchor="ctr">
            <a:normAutofit fontScale="6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4400" i="1" dirty="0" smtClean="0">
                <a:latin typeface="+mj-lt"/>
                <a:ea typeface="+mj-ea"/>
                <a:cs typeface="+mj-cs"/>
              </a:rPr>
              <a:t>We have been thinking hard how to help teachers do this ...</a:t>
            </a:r>
            <a:endParaRPr kumimoji="0" lang="en-GB" sz="4400" b="0" i="1"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92696"/>
          </a:xfrm>
          <a:solidFill>
            <a:srgbClr val="FFC000"/>
          </a:solidFill>
        </p:spPr>
        <p:txBody>
          <a:bodyPr>
            <a:normAutofit fontScale="90000"/>
          </a:bodyPr>
          <a:lstStyle/>
          <a:p>
            <a:pPr algn="l"/>
            <a:r>
              <a:rPr lang="en-GB" dirty="0" smtClean="0"/>
              <a:t>Major development – Weekly Challenges</a:t>
            </a:r>
            <a:endParaRPr lang="en-GB" dirty="0"/>
          </a:p>
        </p:txBody>
      </p:sp>
      <p:sp>
        <p:nvSpPr>
          <p:cNvPr id="3" name="Content Placeholder 2"/>
          <p:cNvSpPr>
            <a:spLocks noGrp="1"/>
          </p:cNvSpPr>
          <p:nvPr>
            <p:ph idx="1"/>
          </p:nvPr>
        </p:nvSpPr>
        <p:spPr>
          <a:xfrm>
            <a:off x="0" y="1124744"/>
            <a:ext cx="9324528" cy="4752528"/>
          </a:xfrm>
        </p:spPr>
        <p:txBody>
          <a:bodyPr>
            <a:normAutofit lnSpcReduction="10000"/>
          </a:bodyPr>
          <a:lstStyle/>
          <a:p>
            <a:r>
              <a:rPr lang="en-GB" dirty="0" smtClean="0"/>
              <a:t>Shorter tasks for easier insertion.</a:t>
            </a:r>
          </a:p>
          <a:p>
            <a:r>
              <a:rPr lang="en-GB" dirty="0" smtClean="0"/>
              <a:t>Designed to cover a wide range of mathematical ideas and concepts.</a:t>
            </a:r>
          </a:p>
          <a:p>
            <a:r>
              <a:rPr lang="en-GB" dirty="0" smtClean="0"/>
              <a:t>Designed to naturally incorporate extension and enrichment.</a:t>
            </a:r>
          </a:p>
          <a:p>
            <a:r>
              <a:rPr lang="en-GB" dirty="0" smtClean="0"/>
              <a:t>Immediate links for the interested.</a:t>
            </a:r>
          </a:p>
          <a:p>
            <a:r>
              <a:rPr lang="en-GB" dirty="0" smtClean="0"/>
              <a:t>There will be a cycle of 52 to enable planning.</a:t>
            </a:r>
          </a:p>
          <a:p>
            <a:r>
              <a:rPr lang="en-GB" dirty="0" smtClean="0"/>
              <a:t>Good for homework, display, self-study, group starters, maths clubs.</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TASK</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a:p>
        </p:txBody>
      </p:sp>
      <p:sp>
        <p:nvSpPr>
          <p:cNvPr id="4" name="Title 3"/>
          <p:cNvSpPr>
            <a:spLocks noGrp="1"/>
          </p:cNvSpPr>
          <p:nvPr>
            <p:ph type="title"/>
          </p:nvPr>
        </p:nvSpPr>
        <p:spPr/>
        <p:txBody>
          <a:bodyPr/>
          <a:lstStyle/>
          <a:p>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0" y="2636912"/>
            <a:ext cx="3024336" cy="1944217"/>
          </a:xfrm>
          <a:prstGeom prst="cloud">
            <a:avLst/>
          </a:prstGeom>
          <a:solidFill>
            <a:srgbClr val="FFC000">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5" name="Cloud 4"/>
          <p:cNvSpPr/>
          <p:nvPr/>
        </p:nvSpPr>
        <p:spPr>
          <a:xfrm>
            <a:off x="5220072" y="1196752"/>
            <a:ext cx="3744416" cy="2232248"/>
          </a:xfrm>
          <a:prstGeom prst="cloud">
            <a:avLst/>
          </a:prstGeom>
          <a:solidFill>
            <a:srgbClr val="FFC000">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6" name="TextBox 5"/>
          <p:cNvSpPr txBox="1"/>
          <p:nvPr/>
        </p:nvSpPr>
        <p:spPr>
          <a:xfrm>
            <a:off x="5508104" y="1700808"/>
            <a:ext cx="3024336" cy="1200329"/>
          </a:xfrm>
          <a:prstGeom prst="rect">
            <a:avLst/>
          </a:prstGeom>
          <a:noFill/>
        </p:spPr>
        <p:txBody>
          <a:bodyPr wrap="square" rtlCol="0">
            <a:spAutoFit/>
          </a:bodyPr>
          <a:lstStyle/>
          <a:p>
            <a:r>
              <a:rPr lang="en-GB" sz="2400" dirty="0" smtClean="0"/>
              <a:t>Parental/departmental/</a:t>
            </a:r>
            <a:r>
              <a:rPr lang="en-GB" sz="2400" dirty="0" err="1" smtClean="0"/>
              <a:t>Govian</a:t>
            </a:r>
            <a:r>
              <a:rPr lang="en-GB" sz="2400" dirty="0" smtClean="0"/>
              <a:t> pressure for traditionalism</a:t>
            </a:r>
            <a:endParaRPr lang="en-GB" sz="2400" dirty="0"/>
          </a:p>
        </p:txBody>
      </p:sp>
      <p:sp>
        <p:nvSpPr>
          <p:cNvPr id="7" name="TextBox 6"/>
          <p:cNvSpPr txBox="1"/>
          <p:nvPr/>
        </p:nvSpPr>
        <p:spPr>
          <a:xfrm>
            <a:off x="323528" y="2996952"/>
            <a:ext cx="2664296" cy="830997"/>
          </a:xfrm>
          <a:prstGeom prst="rect">
            <a:avLst/>
          </a:prstGeom>
          <a:noFill/>
        </p:spPr>
        <p:txBody>
          <a:bodyPr wrap="square" rtlCol="0">
            <a:spAutoFit/>
          </a:bodyPr>
          <a:lstStyle/>
          <a:p>
            <a:r>
              <a:rPr lang="en-GB" sz="2400" dirty="0" smtClean="0"/>
              <a:t>There is no time for rich tasks</a:t>
            </a:r>
            <a:endParaRPr lang="en-GB" sz="2400" dirty="0"/>
          </a:p>
        </p:txBody>
      </p:sp>
      <p:sp>
        <p:nvSpPr>
          <p:cNvPr id="8" name="Cloud 7"/>
          <p:cNvSpPr/>
          <p:nvPr/>
        </p:nvSpPr>
        <p:spPr>
          <a:xfrm>
            <a:off x="1043608" y="4437112"/>
            <a:ext cx="3672408" cy="1944217"/>
          </a:xfrm>
          <a:prstGeom prst="cloud">
            <a:avLst/>
          </a:prstGeom>
          <a:solidFill>
            <a:srgbClr val="FFC000">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9" name="Cloud 8"/>
          <p:cNvSpPr/>
          <p:nvPr/>
        </p:nvSpPr>
        <p:spPr>
          <a:xfrm>
            <a:off x="5220073" y="3573016"/>
            <a:ext cx="3096343" cy="2016224"/>
          </a:xfrm>
          <a:prstGeom prst="cloud">
            <a:avLst/>
          </a:prstGeom>
          <a:solidFill>
            <a:srgbClr val="FFC000">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10" name="TextBox 9"/>
          <p:cNvSpPr txBox="1"/>
          <p:nvPr/>
        </p:nvSpPr>
        <p:spPr>
          <a:xfrm>
            <a:off x="1691680" y="4725144"/>
            <a:ext cx="2520280" cy="1200329"/>
          </a:xfrm>
          <a:prstGeom prst="rect">
            <a:avLst/>
          </a:prstGeom>
          <a:noFill/>
        </p:spPr>
        <p:txBody>
          <a:bodyPr wrap="square" rtlCol="0">
            <a:spAutoFit/>
          </a:bodyPr>
          <a:lstStyle/>
          <a:p>
            <a:r>
              <a:rPr lang="en-GB" sz="2400" dirty="0" smtClean="0"/>
              <a:t>I got a third, or I don’t have a maths degree </a:t>
            </a:r>
            <a:endParaRPr lang="en-GB" sz="2400" dirty="0"/>
          </a:p>
        </p:txBody>
      </p:sp>
      <p:sp>
        <p:nvSpPr>
          <p:cNvPr id="11" name="TextBox 10"/>
          <p:cNvSpPr txBox="1"/>
          <p:nvPr/>
        </p:nvSpPr>
        <p:spPr>
          <a:xfrm>
            <a:off x="5796136" y="4077072"/>
            <a:ext cx="2592288" cy="1200329"/>
          </a:xfrm>
          <a:prstGeom prst="rect">
            <a:avLst/>
          </a:prstGeom>
          <a:noFill/>
        </p:spPr>
        <p:txBody>
          <a:bodyPr wrap="square" rtlCol="0">
            <a:spAutoFit/>
          </a:bodyPr>
          <a:lstStyle/>
          <a:p>
            <a:r>
              <a:rPr lang="en-GB" sz="2400" dirty="0" smtClean="0"/>
              <a:t>I don’t have time to search for resources</a:t>
            </a:r>
            <a:endParaRPr lang="en-GB" sz="2400" dirty="0"/>
          </a:p>
        </p:txBody>
      </p:sp>
      <p:sp>
        <p:nvSpPr>
          <p:cNvPr id="13" name="Smiley Face 12"/>
          <p:cNvSpPr/>
          <p:nvPr/>
        </p:nvSpPr>
        <p:spPr>
          <a:xfrm>
            <a:off x="3707904" y="2636912"/>
            <a:ext cx="1023272" cy="1080120"/>
          </a:xfrm>
          <a:prstGeom prst="smileyFace">
            <a:avLst>
              <a:gd name="adj" fmla="val -465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Cloud 13"/>
          <p:cNvSpPr/>
          <p:nvPr/>
        </p:nvSpPr>
        <p:spPr>
          <a:xfrm>
            <a:off x="0" y="692696"/>
            <a:ext cx="4860032" cy="1872208"/>
          </a:xfrm>
          <a:prstGeom prst="cloud">
            <a:avLst/>
          </a:prstGeom>
          <a:solidFill>
            <a:srgbClr val="FFC000">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15" name="TextBox 14"/>
          <p:cNvSpPr txBox="1"/>
          <p:nvPr/>
        </p:nvSpPr>
        <p:spPr>
          <a:xfrm>
            <a:off x="539552" y="980728"/>
            <a:ext cx="3600400" cy="1200329"/>
          </a:xfrm>
          <a:prstGeom prst="rect">
            <a:avLst/>
          </a:prstGeom>
          <a:noFill/>
        </p:spPr>
        <p:txBody>
          <a:bodyPr wrap="square" rtlCol="0">
            <a:spAutoFit/>
          </a:bodyPr>
          <a:lstStyle/>
          <a:p>
            <a:r>
              <a:rPr lang="en-GB" sz="2400" dirty="0" smtClean="0"/>
              <a:t>I am under-confident and the stakes are too high to experiment</a:t>
            </a:r>
            <a:endParaRPr lang="en-GB" sz="2400" dirty="0"/>
          </a:p>
        </p:txBody>
      </p:sp>
      <p:sp>
        <p:nvSpPr>
          <p:cNvPr id="17" name="Title 1"/>
          <p:cNvSpPr txBox="1">
            <a:spLocks/>
          </p:cNvSpPr>
          <p:nvPr/>
        </p:nvSpPr>
        <p:spPr>
          <a:xfrm>
            <a:off x="0" y="0"/>
            <a:ext cx="9144000" cy="562074"/>
          </a:xfrm>
          <a:prstGeom prst="rect">
            <a:avLst/>
          </a:prstGeom>
          <a:solidFill>
            <a:srgbClr val="FFC000"/>
          </a:solidFill>
        </p:spPr>
        <p:txBody>
          <a:bodyPr vert="horz" lIns="91440" tIns="45720" rIns="91440" bIns="45720" rtlCol="0" anchor="ctr">
            <a:normAutofit fontScale="8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4400" b="0" i="0" u="none" strike="noStrike" kern="1200" cap="none" spc="0" normalizeH="0" baseline="0" noProof="0" smtClean="0">
                <a:ln>
                  <a:noFill/>
                </a:ln>
                <a:solidFill>
                  <a:schemeClr val="tx1"/>
                </a:solidFill>
                <a:effectLst/>
                <a:uLnTx/>
                <a:uFillTx/>
                <a:latin typeface="+mj-lt"/>
                <a:ea typeface="+mj-ea"/>
                <a:cs typeface="+mj-cs"/>
              </a:rPr>
              <a:t>Top 5 difficulties facing teachers</a:t>
            </a:r>
            <a:endParaRPr kumimoji="0" lang="en-GB"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P spid="11"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4704"/>
          </a:xfrm>
          <a:solidFill>
            <a:srgbClr val="FFC000"/>
          </a:solidFill>
        </p:spPr>
        <p:txBody>
          <a:bodyPr>
            <a:normAutofit fontScale="90000"/>
          </a:bodyPr>
          <a:lstStyle/>
          <a:p>
            <a:pPr algn="l"/>
            <a:r>
              <a:rPr lang="en-GB" dirty="0" smtClean="0"/>
              <a:t>Major development – KS 4/5 transitions</a:t>
            </a:r>
            <a:endParaRPr lang="en-GB" dirty="0"/>
          </a:p>
        </p:txBody>
      </p:sp>
      <p:sp>
        <p:nvSpPr>
          <p:cNvPr id="3" name="Content Placeholder 2"/>
          <p:cNvSpPr>
            <a:spLocks noGrp="1"/>
          </p:cNvSpPr>
          <p:nvPr>
            <p:ph idx="1"/>
          </p:nvPr>
        </p:nvSpPr>
        <p:spPr>
          <a:xfrm>
            <a:off x="467544" y="1124744"/>
            <a:ext cx="8208912" cy="4896544"/>
          </a:xfrm>
        </p:spPr>
        <p:txBody>
          <a:bodyPr>
            <a:normAutofit/>
          </a:bodyPr>
          <a:lstStyle/>
          <a:p>
            <a:r>
              <a:rPr lang="en-GB" dirty="0" smtClean="0"/>
              <a:t>Parallel tasks with KS4 and KS5 content.</a:t>
            </a:r>
          </a:p>
          <a:p>
            <a:r>
              <a:rPr lang="en-GB" dirty="0" smtClean="0"/>
              <a:t>Try at KS4 or KS3 first to get confidence.</a:t>
            </a:r>
          </a:p>
          <a:p>
            <a:r>
              <a:rPr lang="en-GB" dirty="0" smtClean="0"/>
              <a:t>Use KS5 tasks as extension for highly able.</a:t>
            </a:r>
          </a:p>
          <a:p>
            <a:r>
              <a:rPr lang="en-GB" dirty="0" smtClean="0"/>
              <a:t>Use KS4 tasks as revision for A-level.</a:t>
            </a:r>
          </a:p>
          <a:p>
            <a:r>
              <a:rPr lang="en-GB" dirty="0" smtClean="0"/>
              <a:t>These will all appear on the brand new KS5 curriculum mapping document.</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 together</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20688"/>
          </a:xfrm>
          <a:solidFill>
            <a:srgbClr val="FFC000"/>
          </a:solidFill>
        </p:spPr>
        <p:txBody>
          <a:bodyPr>
            <a:normAutofit fontScale="90000"/>
          </a:bodyPr>
          <a:lstStyle/>
          <a:p>
            <a:pPr algn="l"/>
            <a:r>
              <a:rPr lang="en-GB" dirty="0" smtClean="0"/>
              <a:t>Common trajectories of EMG students</a:t>
            </a:r>
            <a:endParaRPr lang="en-GB" dirty="0"/>
          </a:p>
        </p:txBody>
      </p:sp>
      <p:sp>
        <p:nvSpPr>
          <p:cNvPr id="4" name="TextBox 3"/>
          <p:cNvSpPr txBox="1"/>
          <p:nvPr/>
        </p:nvSpPr>
        <p:spPr>
          <a:xfrm>
            <a:off x="3995936" y="980728"/>
            <a:ext cx="2160240" cy="584775"/>
          </a:xfrm>
          <a:prstGeom prst="rect">
            <a:avLst/>
          </a:prstGeom>
          <a:solidFill>
            <a:schemeClr val="accent6">
              <a:lumMod val="60000"/>
              <a:lumOff val="40000"/>
            </a:schemeClr>
          </a:solidFill>
        </p:spPr>
        <p:txBody>
          <a:bodyPr wrap="square" rtlCol="0">
            <a:spAutoFit/>
          </a:bodyPr>
          <a:lstStyle/>
          <a:p>
            <a:r>
              <a:rPr lang="en-GB" sz="3200" dirty="0" smtClean="0"/>
              <a:t>Pure Maths</a:t>
            </a:r>
            <a:endParaRPr lang="en-GB" sz="3200" dirty="0"/>
          </a:p>
        </p:txBody>
      </p:sp>
      <p:sp>
        <p:nvSpPr>
          <p:cNvPr id="5" name="TextBox 4"/>
          <p:cNvSpPr txBox="1"/>
          <p:nvPr/>
        </p:nvSpPr>
        <p:spPr>
          <a:xfrm>
            <a:off x="179512" y="1844824"/>
            <a:ext cx="2736304" cy="584775"/>
          </a:xfrm>
          <a:prstGeom prst="rect">
            <a:avLst/>
          </a:prstGeom>
          <a:solidFill>
            <a:schemeClr val="accent6">
              <a:lumMod val="60000"/>
              <a:lumOff val="40000"/>
            </a:schemeClr>
          </a:solidFill>
        </p:spPr>
        <p:txBody>
          <a:bodyPr wrap="square" rtlCol="0">
            <a:spAutoFit/>
          </a:bodyPr>
          <a:lstStyle/>
          <a:p>
            <a:r>
              <a:rPr lang="en-GB" sz="3200" dirty="0" smtClean="0"/>
              <a:t>Applied Maths</a:t>
            </a:r>
            <a:endParaRPr lang="en-GB" sz="3200" dirty="0"/>
          </a:p>
        </p:txBody>
      </p:sp>
      <p:sp>
        <p:nvSpPr>
          <p:cNvPr id="6" name="TextBox 5"/>
          <p:cNvSpPr txBox="1"/>
          <p:nvPr/>
        </p:nvSpPr>
        <p:spPr>
          <a:xfrm>
            <a:off x="3347864" y="3501008"/>
            <a:ext cx="1728192" cy="584775"/>
          </a:xfrm>
          <a:prstGeom prst="rect">
            <a:avLst/>
          </a:prstGeom>
          <a:solidFill>
            <a:schemeClr val="accent6">
              <a:lumMod val="60000"/>
              <a:lumOff val="40000"/>
            </a:schemeClr>
          </a:solidFill>
        </p:spPr>
        <p:txBody>
          <a:bodyPr wrap="square" rtlCol="0">
            <a:spAutoFit/>
          </a:bodyPr>
          <a:lstStyle/>
          <a:p>
            <a:r>
              <a:rPr lang="en-GB" sz="3200" dirty="0" smtClean="0"/>
              <a:t>Statistics</a:t>
            </a:r>
            <a:endParaRPr lang="en-GB" sz="3200" dirty="0"/>
          </a:p>
        </p:txBody>
      </p:sp>
      <p:sp>
        <p:nvSpPr>
          <p:cNvPr id="7" name="TextBox 6"/>
          <p:cNvSpPr txBox="1"/>
          <p:nvPr/>
        </p:nvSpPr>
        <p:spPr>
          <a:xfrm>
            <a:off x="5436096" y="1628800"/>
            <a:ext cx="1440160" cy="584775"/>
          </a:xfrm>
          <a:prstGeom prst="rect">
            <a:avLst/>
          </a:prstGeom>
          <a:solidFill>
            <a:schemeClr val="accent6">
              <a:lumMod val="60000"/>
              <a:lumOff val="40000"/>
            </a:schemeClr>
          </a:solidFill>
        </p:spPr>
        <p:txBody>
          <a:bodyPr wrap="square" rtlCol="0">
            <a:spAutoFit/>
          </a:bodyPr>
          <a:lstStyle/>
          <a:p>
            <a:r>
              <a:rPr lang="en-GB" sz="3200" dirty="0" smtClean="0"/>
              <a:t>Physics</a:t>
            </a:r>
            <a:endParaRPr lang="en-GB" sz="3200" dirty="0"/>
          </a:p>
        </p:txBody>
      </p:sp>
      <p:sp>
        <p:nvSpPr>
          <p:cNvPr id="8" name="TextBox 7"/>
          <p:cNvSpPr txBox="1"/>
          <p:nvPr/>
        </p:nvSpPr>
        <p:spPr>
          <a:xfrm>
            <a:off x="5652120" y="3140968"/>
            <a:ext cx="1944216" cy="584775"/>
          </a:xfrm>
          <a:prstGeom prst="rect">
            <a:avLst/>
          </a:prstGeom>
          <a:solidFill>
            <a:schemeClr val="accent6">
              <a:lumMod val="60000"/>
              <a:lumOff val="40000"/>
            </a:schemeClr>
          </a:solidFill>
        </p:spPr>
        <p:txBody>
          <a:bodyPr wrap="square" rtlCol="0">
            <a:spAutoFit/>
          </a:bodyPr>
          <a:lstStyle/>
          <a:p>
            <a:r>
              <a:rPr lang="en-GB" sz="3200" dirty="0" smtClean="0"/>
              <a:t>Chemistry</a:t>
            </a:r>
            <a:endParaRPr lang="en-GB" sz="3200" dirty="0"/>
          </a:p>
        </p:txBody>
      </p:sp>
      <p:sp>
        <p:nvSpPr>
          <p:cNvPr id="9" name="TextBox 8"/>
          <p:cNvSpPr txBox="1"/>
          <p:nvPr/>
        </p:nvSpPr>
        <p:spPr>
          <a:xfrm>
            <a:off x="5652120" y="5661248"/>
            <a:ext cx="3347864" cy="584775"/>
          </a:xfrm>
          <a:prstGeom prst="rect">
            <a:avLst/>
          </a:prstGeom>
          <a:solidFill>
            <a:schemeClr val="accent6">
              <a:lumMod val="60000"/>
              <a:lumOff val="40000"/>
            </a:schemeClr>
          </a:solidFill>
        </p:spPr>
        <p:txBody>
          <a:bodyPr wrap="square" rtlCol="0">
            <a:spAutoFit/>
          </a:bodyPr>
          <a:lstStyle/>
          <a:p>
            <a:r>
              <a:rPr lang="en-GB" sz="3200" dirty="0" smtClean="0"/>
              <a:t>Computer science</a:t>
            </a:r>
            <a:endParaRPr lang="en-GB" sz="3200" dirty="0"/>
          </a:p>
        </p:txBody>
      </p:sp>
      <p:sp>
        <p:nvSpPr>
          <p:cNvPr id="10" name="TextBox 9"/>
          <p:cNvSpPr txBox="1"/>
          <p:nvPr/>
        </p:nvSpPr>
        <p:spPr>
          <a:xfrm>
            <a:off x="5868144" y="3933056"/>
            <a:ext cx="1656184" cy="584775"/>
          </a:xfrm>
          <a:prstGeom prst="rect">
            <a:avLst/>
          </a:prstGeom>
          <a:solidFill>
            <a:schemeClr val="accent6">
              <a:lumMod val="60000"/>
              <a:lumOff val="40000"/>
            </a:schemeClr>
          </a:solidFill>
        </p:spPr>
        <p:txBody>
          <a:bodyPr wrap="square" rtlCol="0">
            <a:spAutoFit/>
          </a:bodyPr>
          <a:lstStyle/>
          <a:p>
            <a:r>
              <a:rPr lang="en-GB" sz="3200" dirty="0" smtClean="0"/>
              <a:t>Bio-tech</a:t>
            </a:r>
            <a:endParaRPr lang="en-GB" sz="3200" dirty="0"/>
          </a:p>
        </p:txBody>
      </p:sp>
      <p:sp>
        <p:nvSpPr>
          <p:cNvPr id="11" name="TextBox 10"/>
          <p:cNvSpPr txBox="1"/>
          <p:nvPr/>
        </p:nvSpPr>
        <p:spPr>
          <a:xfrm>
            <a:off x="3275856" y="4437112"/>
            <a:ext cx="1224136" cy="584775"/>
          </a:xfrm>
          <a:prstGeom prst="rect">
            <a:avLst/>
          </a:prstGeom>
          <a:solidFill>
            <a:schemeClr val="accent6">
              <a:lumMod val="60000"/>
              <a:lumOff val="40000"/>
            </a:schemeClr>
          </a:solidFill>
        </p:spPr>
        <p:txBody>
          <a:bodyPr wrap="square" rtlCol="0">
            <a:spAutoFit/>
          </a:bodyPr>
          <a:lstStyle/>
          <a:p>
            <a:r>
              <a:rPr lang="en-GB" sz="3200" dirty="0" smtClean="0"/>
              <a:t>Music</a:t>
            </a:r>
            <a:endParaRPr lang="en-GB" sz="3200" dirty="0"/>
          </a:p>
        </p:txBody>
      </p:sp>
      <p:sp>
        <p:nvSpPr>
          <p:cNvPr id="12" name="TextBox 11"/>
          <p:cNvSpPr txBox="1"/>
          <p:nvPr/>
        </p:nvSpPr>
        <p:spPr>
          <a:xfrm>
            <a:off x="323528" y="908720"/>
            <a:ext cx="2088232" cy="584775"/>
          </a:xfrm>
          <a:prstGeom prst="rect">
            <a:avLst/>
          </a:prstGeom>
          <a:solidFill>
            <a:schemeClr val="accent6">
              <a:lumMod val="60000"/>
              <a:lumOff val="40000"/>
            </a:schemeClr>
          </a:solidFill>
        </p:spPr>
        <p:txBody>
          <a:bodyPr wrap="square" rtlCol="0">
            <a:spAutoFit/>
          </a:bodyPr>
          <a:lstStyle/>
          <a:p>
            <a:r>
              <a:rPr lang="en-GB" sz="3200" dirty="0" smtClean="0"/>
              <a:t>Technology</a:t>
            </a:r>
            <a:endParaRPr lang="en-GB" sz="3200" dirty="0"/>
          </a:p>
        </p:txBody>
      </p:sp>
      <p:sp>
        <p:nvSpPr>
          <p:cNvPr id="13" name="TextBox 12"/>
          <p:cNvSpPr txBox="1"/>
          <p:nvPr/>
        </p:nvSpPr>
        <p:spPr>
          <a:xfrm>
            <a:off x="3347864" y="2132856"/>
            <a:ext cx="1728192" cy="584775"/>
          </a:xfrm>
          <a:prstGeom prst="rect">
            <a:avLst/>
          </a:prstGeom>
          <a:solidFill>
            <a:schemeClr val="accent6">
              <a:lumMod val="60000"/>
              <a:lumOff val="40000"/>
            </a:schemeClr>
          </a:solidFill>
        </p:spPr>
        <p:txBody>
          <a:bodyPr wrap="square" rtlCol="0">
            <a:spAutoFit/>
          </a:bodyPr>
          <a:lstStyle/>
          <a:p>
            <a:r>
              <a:rPr lang="en-GB" sz="3200" dirty="0" smtClean="0"/>
              <a:t>Industry</a:t>
            </a:r>
            <a:endParaRPr lang="en-GB" sz="3200" dirty="0"/>
          </a:p>
        </p:txBody>
      </p:sp>
      <p:sp>
        <p:nvSpPr>
          <p:cNvPr id="14" name="TextBox 13"/>
          <p:cNvSpPr txBox="1"/>
          <p:nvPr/>
        </p:nvSpPr>
        <p:spPr>
          <a:xfrm>
            <a:off x="6948264" y="764704"/>
            <a:ext cx="1512168" cy="584775"/>
          </a:xfrm>
          <a:prstGeom prst="rect">
            <a:avLst/>
          </a:prstGeom>
          <a:solidFill>
            <a:schemeClr val="accent6">
              <a:lumMod val="60000"/>
              <a:lumOff val="40000"/>
            </a:schemeClr>
          </a:solidFill>
        </p:spPr>
        <p:txBody>
          <a:bodyPr wrap="square" rtlCol="0">
            <a:spAutoFit/>
          </a:bodyPr>
          <a:lstStyle/>
          <a:p>
            <a:r>
              <a:rPr lang="en-GB" sz="3200" dirty="0" smtClean="0"/>
              <a:t>Finance</a:t>
            </a:r>
            <a:endParaRPr lang="en-GB" sz="3200" dirty="0"/>
          </a:p>
        </p:txBody>
      </p:sp>
      <p:sp>
        <p:nvSpPr>
          <p:cNvPr id="15" name="TextBox 14"/>
          <p:cNvSpPr txBox="1"/>
          <p:nvPr/>
        </p:nvSpPr>
        <p:spPr>
          <a:xfrm>
            <a:off x="6948264" y="4725144"/>
            <a:ext cx="1440160" cy="584775"/>
          </a:xfrm>
          <a:prstGeom prst="rect">
            <a:avLst/>
          </a:prstGeom>
          <a:solidFill>
            <a:schemeClr val="accent6">
              <a:lumMod val="60000"/>
              <a:lumOff val="40000"/>
            </a:schemeClr>
          </a:solidFill>
        </p:spPr>
        <p:txBody>
          <a:bodyPr wrap="square" rtlCol="0">
            <a:spAutoFit/>
          </a:bodyPr>
          <a:lstStyle/>
          <a:p>
            <a:r>
              <a:rPr lang="en-GB" sz="3200" dirty="0" smtClean="0"/>
              <a:t>Coding</a:t>
            </a:r>
            <a:endParaRPr lang="en-GB" sz="3200" dirty="0"/>
          </a:p>
        </p:txBody>
      </p:sp>
      <p:sp>
        <p:nvSpPr>
          <p:cNvPr id="16" name="TextBox 15"/>
          <p:cNvSpPr txBox="1"/>
          <p:nvPr/>
        </p:nvSpPr>
        <p:spPr>
          <a:xfrm>
            <a:off x="251520" y="4005064"/>
            <a:ext cx="1907704" cy="584775"/>
          </a:xfrm>
          <a:prstGeom prst="rect">
            <a:avLst/>
          </a:prstGeom>
          <a:solidFill>
            <a:schemeClr val="accent6">
              <a:lumMod val="60000"/>
              <a:lumOff val="40000"/>
            </a:schemeClr>
          </a:solidFill>
        </p:spPr>
        <p:txBody>
          <a:bodyPr wrap="square" rtlCol="0">
            <a:spAutoFit/>
          </a:bodyPr>
          <a:lstStyle/>
          <a:p>
            <a:r>
              <a:rPr lang="en-GB" sz="3200" dirty="0" smtClean="0"/>
              <a:t>Academia</a:t>
            </a:r>
            <a:endParaRPr lang="en-GB" sz="3200" dirty="0"/>
          </a:p>
        </p:txBody>
      </p:sp>
      <p:sp>
        <p:nvSpPr>
          <p:cNvPr id="17" name="TextBox 16"/>
          <p:cNvSpPr txBox="1"/>
          <p:nvPr/>
        </p:nvSpPr>
        <p:spPr>
          <a:xfrm>
            <a:off x="3851920" y="5157192"/>
            <a:ext cx="1656184" cy="584775"/>
          </a:xfrm>
          <a:prstGeom prst="rect">
            <a:avLst/>
          </a:prstGeom>
          <a:solidFill>
            <a:schemeClr val="accent6">
              <a:lumMod val="60000"/>
              <a:lumOff val="40000"/>
            </a:schemeClr>
          </a:solidFill>
        </p:spPr>
        <p:txBody>
          <a:bodyPr wrap="square" rtlCol="0">
            <a:spAutoFit/>
          </a:bodyPr>
          <a:lstStyle/>
          <a:p>
            <a:r>
              <a:rPr lang="en-GB" sz="3200" dirty="0" smtClean="0"/>
              <a:t>Hospital</a:t>
            </a:r>
            <a:endParaRPr lang="en-GB" sz="3200" dirty="0"/>
          </a:p>
        </p:txBody>
      </p:sp>
      <p:sp>
        <p:nvSpPr>
          <p:cNvPr id="18" name="TextBox 17"/>
          <p:cNvSpPr txBox="1"/>
          <p:nvPr/>
        </p:nvSpPr>
        <p:spPr>
          <a:xfrm>
            <a:off x="6228184" y="2348880"/>
            <a:ext cx="1728192" cy="584775"/>
          </a:xfrm>
          <a:prstGeom prst="rect">
            <a:avLst/>
          </a:prstGeom>
          <a:solidFill>
            <a:schemeClr val="accent6">
              <a:lumMod val="60000"/>
              <a:lumOff val="40000"/>
            </a:schemeClr>
          </a:solidFill>
        </p:spPr>
        <p:txBody>
          <a:bodyPr wrap="square" rtlCol="0">
            <a:spAutoFit/>
          </a:bodyPr>
          <a:lstStyle/>
          <a:p>
            <a:r>
              <a:rPr lang="en-GB" sz="3200" dirty="0" smtClean="0"/>
              <a:t>Research</a:t>
            </a:r>
            <a:endParaRPr lang="en-GB" sz="3200" dirty="0"/>
          </a:p>
        </p:txBody>
      </p:sp>
      <p:sp>
        <p:nvSpPr>
          <p:cNvPr id="19" name="TextBox 18"/>
          <p:cNvSpPr txBox="1"/>
          <p:nvPr/>
        </p:nvSpPr>
        <p:spPr>
          <a:xfrm>
            <a:off x="179512" y="2996952"/>
            <a:ext cx="2915816" cy="584775"/>
          </a:xfrm>
          <a:prstGeom prst="rect">
            <a:avLst/>
          </a:prstGeom>
          <a:solidFill>
            <a:schemeClr val="accent6">
              <a:lumMod val="60000"/>
              <a:lumOff val="40000"/>
            </a:schemeClr>
          </a:solidFill>
        </p:spPr>
        <p:txBody>
          <a:bodyPr wrap="square" rtlCol="0">
            <a:spAutoFit/>
          </a:bodyPr>
          <a:lstStyle/>
          <a:p>
            <a:r>
              <a:rPr lang="en-GB" sz="3200" dirty="0" smtClean="0"/>
              <a:t>Unemployment</a:t>
            </a:r>
            <a:endParaRPr lang="en-GB" sz="3200" dirty="0"/>
          </a:p>
        </p:txBody>
      </p:sp>
      <p:sp>
        <p:nvSpPr>
          <p:cNvPr id="20" name="TextBox 19"/>
          <p:cNvSpPr txBox="1"/>
          <p:nvPr/>
        </p:nvSpPr>
        <p:spPr>
          <a:xfrm>
            <a:off x="827584" y="4869160"/>
            <a:ext cx="1944216" cy="1077218"/>
          </a:xfrm>
          <a:prstGeom prst="rect">
            <a:avLst/>
          </a:prstGeom>
          <a:solidFill>
            <a:schemeClr val="accent6">
              <a:lumMod val="60000"/>
              <a:lumOff val="40000"/>
            </a:schemeClr>
          </a:solidFill>
        </p:spPr>
        <p:txBody>
          <a:bodyPr wrap="square" rtlCol="0">
            <a:spAutoFit/>
          </a:bodyPr>
          <a:lstStyle/>
          <a:p>
            <a:r>
              <a:rPr lang="en-GB" sz="3200" dirty="0" smtClean="0"/>
              <a:t>Undefined future job</a:t>
            </a:r>
            <a:endParaRPr lang="en-GB" sz="3200" dirty="0"/>
          </a:p>
        </p:txBody>
      </p:sp>
      <p:sp>
        <p:nvSpPr>
          <p:cNvPr id="21" name="TextBox 20"/>
          <p:cNvSpPr txBox="1"/>
          <p:nvPr/>
        </p:nvSpPr>
        <p:spPr>
          <a:xfrm>
            <a:off x="7092280" y="1628800"/>
            <a:ext cx="1728192" cy="584775"/>
          </a:xfrm>
          <a:prstGeom prst="rect">
            <a:avLst/>
          </a:prstGeom>
          <a:solidFill>
            <a:schemeClr val="accent6">
              <a:lumMod val="60000"/>
              <a:lumOff val="40000"/>
            </a:schemeClr>
          </a:solidFill>
        </p:spPr>
        <p:txBody>
          <a:bodyPr wrap="square" rtlCol="0">
            <a:spAutoFit/>
          </a:bodyPr>
          <a:lstStyle/>
          <a:p>
            <a:r>
              <a:rPr lang="en-GB" sz="3200" dirty="0" smtClean="0"/>
              <a:t>Teaching</a:t>
            </a:r>
            <a:endParaRPr lang="en-GB"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467544" y="0"/>
            <a:ext cx="1296144" cy="707886"/>
          </a:xfrm>
          <a:prstGeom prst="rect">
            <a:avLst/>
          </a:prstGeom>
          <a:solidFill>
            <a:srgbClr val="FFC000"/>
          </a:solidFill>
        </p:spPr>
        <p:txBody>
          <a:bodyPr wrap="square" rtlCol="0">
            <a:spAutoFit/>
          </a:bodyPr>
          <a:lstStyle/>
          <a:p>
            <a:r>
              <a:rPr lang="en-GB" sz="4000" dirty="0" smtClean="0"/>
              <a:t>using</a:t>
            </a:r>
            <a:endParaRPr lang="en-GB" sz="4000" dirty="0"/>
          </a:p>
        </p:txBody>
      </p:sp>
      <p:sp>
        <p:nvSpPr>
          <p:cNvPr id="6" name="TextBox 5"/>
          <p:cNvSpPr txBox="1"/>
          <p:nvPr/>
        </p:nvSpPr>
        <p:spPr>
          <a:xfrm>
            <a:off x="4716016" y="0"/>
            <a:ext cx="2448272" cy="707886"/>
          </a:xfrm>
          <a:prstGeom prst="rect">
            <a:avLst/>
          </a:prstGeom>
          <a:solidFill>
            <a:srgbClr val="FFC000"/>
          </a:solidFill>
        </p:spPr>
        <p:txBody>
          <a:bodyPr wrap="square" rtlCol="0">
            <a:spAutoFit/>
          </a:bodyPr>
          <a:lstStyle/>
          <a:p>
            <a:r>
              <a:rPr lang="en-GB" sz="4000" dirty="0" smtClean="0"/>
              <a:t>to support</a:t>
            </a:r>
            <a:endParaRPr lang="en-GB" sz="4000" dirty="0"/>
          </a:p>
        </p:txBody>
      </p:sp>
      <p:sp>
        <p:nvSpPr>
          <p:cNvPr id="7" name="TextBox 6"/>
          <p:cNvSpPr txBox="1"/>
          <p:nvPr/>
        </p:nvSpPr>
        <p:spPr>
          <a:xfrm>
            <a:off x="179512" y="1124744"/>
            <a:ext cx="3888432" cy="707886"/>
          </a:xfrm>
          <a:prstGeom prst="rect">
            <a:avLst/>
          </a:prstGeom>
          <a:solidFill>
            <a:srgbClr val="FFC000"/>
          </a:solidFill>
        </p:spPr>
        <p:txBody>
          <a:bodyPr wrap="square" rtlCol="0">
            <a:spAutoFit/>
          </a:bodyPr>
          <a:lstStyle/>
          <a:p>
            <a:r>
              <a:rPr lang="en-GB" sz="4000" dirty="0" smtClean="0"/>
              <a:t>exceptionally able</a:t>
            </a:r>
            <a:endParaRPr lang="en-GB" sz="4000" dirty="0"/>
          </a:p>
        </p:txBody>
      </p:sp>
      <p:sp>
        <p:nvSpPr>
          <p:cNvPr id="8" name="TextBox 7"/>
          <p:cNvSpPr txBox="1"/>
          <p:nvPr/>
        </p:nvSpPr>
        <p:spPr>
          <a:xfrm>
            <a:off x="4211960" y="980728"/>
            <a:ext cx="2016224" cy="707886"/>
          </a:xfrm>
          <a:prstGeom prst="rect">
            <a:avLst/>
          </a:prstGeom>
          <a:solidFill>
            <a:srgbClr val="FFC000"/>
          </a:solidFill>
        </p:spPr>
        <p:txBody>
          <a:bodyPr wrap="square" rtlCol="0">
            <a:spAutoFit/>
          </a:bodyPr>
          <a:lstStyle/>
          <a:p>
            <a:r>
              <a:rPr lang="en-GB" sz="4000" dirty="0" smtClean="0"/>
              <a:t>students</a:t>
            </a:r>
            <a:endParaRPr lang="en-GB" sz="4000" dirty="0"/>
          </a:p>
        </p:txBody>
      </p:sp>
      <p:sp>
        <p:nvSpPr>
          <p:cNvPr id="9" name="TextBox 8"/>
          <p:cNvSpPr txBox="1"/>
          <p:nvPr/>
        </p:nvSpPr>
        <p:spPr>
          <a:xfrm>
            <a:off x="6407696" y="1124744"/>
            <a:ext cx="1008112" cy="707886"/>
          </a:xfrm>
          <a:prstGeom prst="rect">
            <a:avLst/>
          </a:prstGeom>
          <a:solidFill>
            <a:srgbClr val="FFC000"/>
          </a:solidFill>
        </p:spPr>
        <p:txBody>
          <a:bodyPr wrap="square" rtlCol="0">
            <a:spAutoFit/>
          </a:bodyPr>
          <a:lstStyle/>
          <a:p>
            <a:r>
              <a:rPr lang="en-GB" sz="4000" dirty="0" smtClean="0"/>
              <a:t>and</a:t>
            </a:r>
            <a:endParaRPr lang="en-GB" sz="4000" dirty="0"/>
          </a:p>
        </p:txBody>
      </p:sp>
      <p:sp>
        <p:nvSpPr>
          <p:cNvPr id="10" name="TextBox 9"/>
          <p:cNvSpPr txBox="1"/>
          <p:nvPr/>
        </p:nvSpPr>
        <p:spPr>
          <a:xfrm>
            <a:off x="7596336" y="836712"/>
            <a:ext cx="1296144" cy="707886"/>
          </a:xfrm>
          <a:prstGeom prst="rect">
            <a:avLst/>
          </a:prstGeom>
          <a:solidFill>
            <a:srgbClr val="FFC000"/>
          </a:solidFill>
        </p:spPr>
        <p:txBody>
          <a:bodyPr wrap="square" rtlCol="0">
            <a:spAutoFit/>
          </a:bodyPr>
          <a:lstStyle/>
          <a:p>
            <a:r>
              <a:rPr lang="en-GB" sz="4000" dirty="0" smtClean="0"/>
              <a:t>their</a:t>
            </a:r>
            <a:endParaRPr lang="en-GB" sz="4000" dirty="0"/>
          </a:p>
        </p:txBody>
      </p:sp>
      <p:sp>
        <p:nvSpPr>
          <p:cNvPr id="11" name="TextBox 10"/>
          <p:cNvSpPr txBox="1"/>
          <p:nvPr/>
        </p:nvSpPr>
        <p:spPr>
          <a:xfrm>
            <a:off x="611560" y="2060848"/>
            <a:ext cx="2016224" cy="707886"/>
          </a:xfrm>
          <a:prstGeom prst="rect">
            <a:avLst/>
          </a:prstGeom>
          <a:solidFill>
            <a:srgbClr val="FFC000"/>
          </a:solidFill>
        </p:spPr>
        <p:txBody>
          <a:bodyPr wrap="square" rtlCol="0">
            <a:spAutoFit/>
          </a:bodyPr>
          <a:lstStyle/>
          <a:p>
            <a:r>
              <a:rPr lang="en-GB" sz="4000" dirty="0" smtClean="0"/>
              <a:t>teachers</a:t>
            </a:r>
            <a:endParaRPr lang="en-GB" sz="4000" dirty="0"/>
          </a:p>
        </p:txBody>
      </p:sp>
      <p:sp>
        <p:nvSpPr>
          <p:cNvPr id="12" name="TextBox 11"/>
          <p:cNvSpPr txBox="1"/>
          <p:nvPr/>
        </p:nvSpPr>
        <p:spPr>
          <a:xfrm>
            <a:off x="2987824" y="1916832"/>
            <a:ext cx="648072" cy="707886"/>
          </a:xfrm>
          <a:prstGeom prst="rect">
            <a:avLst/>
          </a:prstGeom>
          <a:solidFill>
            <a:srgbClr val="FFC000"/>
          </a:solidFill>
        </p:spPr>
        <p:txBody>
          <a:bodyPr wrap="square" rtlCol="0">
            <a:spAutoFit/>
          </a:bodyPr>
          <a:lstStyle/>
          <a:p>
            <a:r>
              <a:rPr lang="en-GB" sz="4000" dirty="0" smtClean="0"/>
              <a:t>at</a:t>
            </a:r>
            <a:endParaRPr lang="en-GB" sz="4000" dirty="0"/>
          </a:p>
        </p:txBody>
      </p:sp>
      <p:sp>
        <p:nvSpPr>
          <p:cNvPr id="13" name="TextBox 12"/>
          <p:cNvSpPr txBox="1"/>
          <p:nvPr/>
        </p:nvSpPr>
        <p:spPr>
          <a:xfrm>
            <a:off x="3995936" y="2060848"/>
            <a:ext cx="2520280" cy="707886"/>
          </a:xfrm>
          <a:prstGeom prst="rect">
            <a:avLst/>
          </a:prstGeom>
          <a:solidFill>
            <a:srgbClr val="FFC000"/>
          </a:solidFill>
        </p:spPr>
        <p:txBody>
          <a:bodyPr wrap="square" rtlCol="0">
            <a:spAutoFit/>
          </a:bodyPr>
          <a:lstStyle/>
          <a:p>
            <a:r>
              <a:rPr lang="en-GB" sz="4000" dirty="0" smtClean="0"/>
              <a:t>key stages</a:t>
            </a:r>
            <a:endParaRPr lang="en-GB" sz="4000" dirty="0"/>
          </a:p>
        </p:txBody>
      </p:sp>
      <p:sp>
        <p:nvSpPr>
          <p:cNvPr id="15" name="TextBox 14"/>
          <p:cNvSpPr txBox="1"/>
          <p:nvPr/>
        </p:nvSpPr>
        <p:spPr>
          <a:xfrm>
            <a:off x="6948264" y="2204864"/>
            <a:ext cx="1800200" cy="707886"/>
          </a:xfrm>
          <a:prstGeom prst="rect">
            <a:avLst/>
          </a:prstGeom>
          <a:solidFill>
            <a:srgbClr val="FFC000"/>
          </a:solidFill>
        </p:spPr>
        <p:txBody>
          <a:bodyPr wrap="square" rtlCol="0">
            <a:spAutoFit/>
          </a:bodyPr>
          <a:lstStyle/>
          <a:p>
            <a:r>
              <a:rPr lang="en-GB" sz="4000" dirty="0" smtClean="0"/>
              <a:t>4 and 5</a:t>
            </a:r>
            <a:endParaRPr lang="en-GB" sz="4000" dirty="0"/>
          </a:p>
        </p:txBody>
      </p:sp>
      <p:sp>
        <p:nvSpPr>
          <p:cNvPr id="17" name="TextBox 16"/>
          <p:cNvSpPr txBox="1"/>
          <p:nvPr/>
        </p:nvSpPr>
        <p:spPr>
          <a:xfrm>
            <a:off x="1944216" y="216024"/>
            <a:ext cx="1584176" cy="707886"/>
          </a:xfrm>
          <a:prstGeom prst="rect">
            <a:avLst/>
          </a:prstGeom>
          <a:solidFill>
            <a:srgbClr val="FFC000"/>
          </a:solidFill>
        </p:spPr>
        <p:txBody>
          <a:bodyPr wrap="square" rtlCol="0">
            <a:spAutoFit/>
          </a:bodyPr>
          <a:lstStyle/>
          <a:p>
            <a:r>
              <a:rPr lang="en-GB" sz="4000" dirty="0" smtClean="0"/>
              <a:t>NRICH</a:t>
            </a:r>
            <a:endParaRPr lang="en-GB" sz="4000" dirty="0"/>
          </a:p>
        </p:txBody>
      </p:sp>
      <p:sp>
        <p:nvSpPr>
          <p:cNvPr id="19" name="Content Placeholder 4"/>
          <p:cNvSpPr>
            <a:spLocks noGrp="1"/>
          </p:cNvSpPr>
          <p:nvPr>
            <p:ph sz="half" idx="2"/>
          </p:nvPr>
        </p:nvSpPr>
        <p:spPr>
          <a:xfrm>
            <a:off x="683568" y="3356992"/>
            <a:ext cx="8136904" cy="2160240"/>
          </a:xfrm>
        </p:spPr>
        <p:txBody>
          <a:bodyPr>
            <a:normAutofit/>
          </a:bodyPr>
          <a:lstStyle/>
          <a:p>
            <a:r>
              <a:rPr lang="en-GB" dirty="0" smtClean="0"/>
              <a:t>What caught your mathematical attention at school?</a:t>
            </a:r>
          </a:p>
          <a:p>
            <a:r>
              <a:rPr lang="en-GB" dirty="0" smtClean="0"/>
              <a:t>Who was mathematically important to you?</a:t>
            </a:r>
          </a:p>
          <a:p>
            <a:r>
              <a:rPr lang="en-GB" dirty="0" smtClean="0"/>
              <a:t>What helped you? What hindered you?</a:t>
            </a:r>
          </a:p>
          <a:p>
            <a:r>
              <a:rPr lang="en-GB" dirty="0" smtClean="0"/>
              <a:t>Why did you end up where you are now?</a:t>
            </a:r>
          </a:p>
          <a:p>
            <a:endParaRPr lang="en-GB" dirty="0"/>
          </a:p>
        </p:txBody>
      </p:sp>
      <p:pic>
        <p:nvPicPr>
          <p:cNvPr id="20" name="Picture 2"/>
          <p:cNvPicPr>
            <a:picLocks noGrp="1" noChangeAspect="1" noChangeArrowheads="1"/>
          </p:cNvPicPr>
          <p:nvPr>
            <p:ph sz="half" idx="1"/>
          </p:nvPr>
        </p:nvPicPr>
        <p:blipFill>
          <a:blip r:embed="rId3" cstate="print"/>
          <a:srcRect/>
          <a:stretch>
            <a:fillRect/>
          </a:stretch>
        </p:blipFill>
        <p:spPr bwMode="auto">
          <a:xfrm>
            <a:off x="0" y="5589240"/>
            <a:ext cx="9144000" cy="12687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20688"/>
          </a:xfrm>
          <a:solidFill>
            <a:srgbClr val="FFC000"/>
          </a:solidFill>
        </p:spPr>
        <p:txBody>
          <a:bodyPr>
            <a:normAutofit fontScale="90000"/>
          </a:bodyPr>
          <a:lstStyle/>
          <a:p>
            <a:pPr algn="l"/>
            <a:r>
              <a:rPr lang="en-GB" dirty="0" smtClean="0"/>
              <a:t>Major Development – stemNRICH KS 3&amp;4</a:t>
            </a:r>
            <a:endParaRPr lang="en-GB" dirty="0"/>
          </a:p>
        </p:txBody>
      </p:sp>
      <p:sp>
        <p:nvSpPr>
          <p:cNvPr id="3" name="Content Placeholder 2"/>
          <p:cNvSpPr>
            <a:spLocks noGrp="1"/>
          </p:cNvSpPr>
          <p:nvPr>
            <p:ph idx="1"/>
          </p:nvPr>
        </p:nvSpPr>
        <p:spPr>
          <a:xfrm>
            <a:off x="0" y="1124744"/>
            <a:ext cx="9144000" cy="4525963"/>
          </a:xfrm>
        </p:spPr>
        <p:txBody>
          <a:bodyPr/>
          <a:lstStyle/>
          <a:p>
            <a:r>
              <a:rPr lang="en-GB" dirty="0" smtClean="0"/>
              <a:t>Because maths is everywhere.</a:t>
            </a:r>
          </a:p>
          <a:p>
            <a:r>
              <a:rPr lang="en-GB" dirty="0" smtClean="0"/>
              <a:t>Because curriculum silos are artificial.</a:t>
            </a:r>
          </a:p>
          <a:p>
            <a:r>
              <a:rPr lang="en-GB" dirty="0" smtClean="0"/>
              <a:t>Because the modern world is STEM.</a:t>
            </a:r>
          </a:p>
          <a:p>
            <a:r>
              <a:rPr lang="en-GB" dirty="0" smtClean="0"/>
              <a:t>Because students might want to do different things in life.</a:t>
            </a:r>
          </a:p>
          <a:p>
            <a:r>
              <a:rPr lang="en-GB" dirty="0" smtClean="0"/>
              <a:t>Because </a:t>
            </a:r>
            <a:r>
              <a:rPr lang="en-GB" dirty="0" err="1" smtClean="0"/>
              <a:t>Clothworkers</a:t>
            </a:r>
            <a:r>
              <a:rPr lang="en-GB" dirty="0" smtClean="0"/>
              <a:t> were very generous....</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a:t>
            </a:r>
            <a:endParaRPr lang="en-GB" dirty="0"/>
          </a:p>
        </p:txBody>
      </p:sp>
      <p:sp>
        <p:nvSpPr>
          <p:cNvPr id="3" name="Content Placeholder 2"/>
          <p:cNvSpPr>
            <a:spLocks noGrp="1"/>
          </p:cNvSpPr>
          <p:nvPr>
            <p:ph idx="1"/>
          </p:nvPr>
        </p:nvSpPr>
        <p:spPr/>
        <p:txBody>
          <a:bodyPr/>
          <a:lstStyle/>
          <a:p>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92480" cy="620688"/>
          </a:xfrm>
          <a:solidFill>
            <a:srgbClr val="FFC000"/>
          </a:solidFill>
        </p:spPr>
        <p:txBody>
          <a:bodyPr>
            <a:normAutofit/>
          </a:bodyPr>
          <a:lstStyle/>
          <a:p>
            <a:pPr algn="l"/>
            <a:r>
              <a:rPr lang="en-GB" sz="3200" dirty="0" smtClean="0"/>
              <a:t>Lucky escapes?</a:t>
            </a:r>
            <a:endParaRPr lang="en-GB" sz="3200" dirty="0"/>
          </a:p>
        </p:txBody>
      </p:sp>
      <p:sp>
        <p:nvSpPr>
          <p:cNvPr id="3" name="Content Placeholder 2"/>
          <p:cNvSpPr>
            <a:spLocks noGrp="1"/>
          </p:cNvSpPr>
          <p:nvPr>
            <p:ph idx="1"/>
          </p:nvPr>
        </p:nvSpPr>
        <p:spPr>
          <a:xfrm>
            <a:off x="0" y="764704"/>
            <a:ext cx="8316416" cy="5184576"/>
          </a:xfrm>
        </p:spPr>
        <p:txBody>
          <a:bodyPr>
            <a:normAutofit fontScale="47500" lnSpcReduction="20000"/>
          </a:bodyPr>
          <a:lstStyle/>
          <a:p>
            <a:r>
              <a:rPr lang="en-GB" sz="4200" dirty="0" smtClean="0"/>
              <a:t>I was bored for most of the first 11 years and was lucky not to be turned off. I had the occasional bit of support or interest which kept me going. I am happier now I’m at university and being satisfactorily challenged.</a:t>
            </a:r>
          </a:p>
          <a:p>
            <a:endParaRPr lang="en-GB" sz="4200" dirty="0" smtClean="0"/>
          </a:p>
          <a:p>
            <a:r>
              <a:rPr lang="en-GB" sz="4200" dirty="0" smtClean="0"/>
              <a:t>After deciding to go to Cambridge I realised I had to pass STEP and I realised that I had a lot of work to do  ... meeting my offer was a great lesson in perseverance and hard work that other school work had never required.       </a:t>
            </a:r>
          </a:p>
          <a:p>
            <a:endParaRPr lang="en-GB" sz="4200" dirty="0" smtClean="0"/>
          </a:p>
          <a:p>
            <a:r>
              <a:rPr lang="en-GB" sz="4200" dirty="0" smtClean="0"/>
              <a:t>Being aware of UKMT before Y13 would have been good for me.</a:t>
            </a:r>
          </a:p>
          <a:p>
            <a:endParaRPr lang="en-GB" sz="4200" dirty="0" smtClean="0"/>
          </a:p>
          <a:p>
            <a:r>
              <a:rPr lang="en-GB" sz="4200" dirty="0" smtClean="0"/>
              <a:t>GCSEs are the worst possible way to teach mathematics at school and must be changed. After not paying a single bit of attention to any GCSE maths lesson I still managed to walk out with an easy A* ... (lots more) .. I found myself starting university on the back foot compared to others, not only in the content they had learned but the level of abstraction and proof they were introduced to before university.  </a:t>
            </a:r>
          </a:p>
          <a:p>
            <a:endParaRPr lang="en-GB" dirty="0"/>
          </a:p>
        </p:txBody>
      </p:sp>
      <p:sp>
        <p:nvSpPr>
          <p:cNvPr id="8" name="TextBox 7"/>
          <p:cNvSpPr txBox="1"/>
          <p:nvPr/>
        </p:nvSpPr>
        <p:spPr>
          <a:xfrm>
            <a:off x="8531424" y="764704"/>
            <a:ext cx="612576" cy="3477875"/>
          </a:xfrm>
          <a:prstGeom prst="rect">
            <a:avLst/>
          </a:prstGeom>
          <a:noFill/>
        </p:spPr>
        <p:txBody>
          <a:bodyPr wrap="square" rtlCol="0">
            <a:spAutoFit/>
          </a:bodyPr>
          <a:lstStyle/>
          <a:p>
            <a:r>
              <a:rPr lang="en-GB" sz="2000" dirty="0" smtClean="0"/>
              <a:t>I</a:t>
            </a:r>
          </a:p>
          <a:p>
            <a:endParaRPr lang="en-GB" sz="2000" dirty="0" smtClean="0"/>
          </a:p>
          <a:p>
            <a:endParaRPr lang="en-GB" sz="2000" dirty="0" smtClean="0"/>
          </a:p>
          <a:p>
            <a:r>
              <a:rPr lang="en-GB" sz="2000" dirty="0" smtClean="0"/>
              <a:t>II.1</a:t>
            </a:r>
          </a:p>
          <a:p>
            <a:endParaRPr lang="en-GB" sz="2000" dirty="0" smtClean="0"/>
          </a:p>
          <a:p>
            <a:endParaRPr lang="en-GB" sz="2000" dirty="0" smtClean="0"/>
          </a:p>
          <a:p>
            <a:endParaRPr lang="en-GB" sz="2000" dirty="0" smtClean="0"/>
          </a:p>
          <a:p>
            <a:r>
              <a:rPr lang="en-GB" sz="2000" dirty="0" smtClean="0"/>
              <a:t/>
            </a:r>
            <a:br>
              <a:rPr lang="en-GB" sz="2000" dirty="0" smtClean="0"/>
            </a:br>
            <a:r>
              <a:rPr lang="en-GB" sz="2000" dirty="0" smtClean="0"/>
              <a:t>II.1</a:t>
            </a:r>
          </a:p>
          <a:p>
            <a:endParaRPr lang="en-GB" sz="2000" dirty="0" smtClean="0"/>
          </a:p>
          <a:p>
            <a:r>
              <a:rPr lang="en-GB" sz="2000" dirty="0" smtClean="0"/>
              <a:t>II.1</a:t>
            </a:r>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Vertical Scroll 4"/>
          <p:cNvSpPr/>
          <p:nvPr/>
        </p:nvSpPr>
        <p:spPr>
          <a:xfrm>
            <a:off x="35496" y="548680"/>
            <a:ext cx="7524328" cy="6180347"/>
          </a:xfrm>
          <a:prstGeom prst="verticalScroll">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0" y="0"/>
            <a:ext cx="9144000" cy="476672"/>
          </a:xfrm>
          <a:solidFill>
            <a:srgbClr val="FFC000"/>
          </a:solidFill>
        </p:spPr>
        <p:txBody>
          <a:bodyPr>
            <a:noAutofit/>
          </a:bodyPr>
          <a:lstStyle/>
          <a:p>
            <a:pPr algn="l"/>
            <a:r>
              <a:rPr lang="en-GB" sz="2800" dirty="0" smtClean="0"/>
              <a:t>How to grow exceptional mathematicians – </a:t>
            </a:r>
            <a:r>
              <a:rPr lang="en-GB" sz="2800" i="1" dirty="0" smtClean="0"/>
              <a:t>new recipe</a:t>
            </a:r>
            <a:endParaRPr lang="en-GB" sz="2800" i="1" dirty="0"/>
          </a:p>
        </p:txBody>
      </p:sp>
      <p:sp>
        <p:nvSpPr>
          <p:cNvPr id="3" name="Content Placeholder 2"/>
          <p:cNvSpPr>
            <a:spLocks noGrp="1"/>
          </p:cNvSpPr>
          <p:nvPr>
            <p:ph sz="half" idx="1"/>
          </p:nvPr>
        </p:nvSpPr>
        <p:spPr>
          <a:xfrm>
            <a:off x="827584" y="1268760"/>
            <a:ext cx="5976664" cy="5301208"/>
          </a:xfrm>
        </p:spPr>
        <p:txBody>
          <a:bodyPr>
            <a:noAutofit/>
          </a:bodyPr>
          <a:lstStyle/>
          <a:p>
            <a:pPr marL="514350" indent="-514350">
              <a:buFont typeface="+mj-lt"/>
              <a:buAutoNum type="arabicPeriod"/>
            </a:pPr>
            <a:r>
              <a:rPr lang="en-GB" sz="2400" dirty="0" smtClean="0"/>
              <a:t>Take a batch of seeds</a:t>
            </a:r>
          </a:p>
          <a:p>
            <a:pPr marL="514350" indent="-514350">
              <a:buFont typeface="+mj-lt"/>
              <a:buAutoNum type="arabicPeriod"/>
            </a:pPr>
            <a:r>
              <a:rPr lang="en-GB" sz="2400" dirty="0" smtClean="0"/>
              <a:t>Plant seeds in a great primary school and expose all to rich mathematics </a:t>
            </a:r>
            <a:br>
              <a:rPr lang="en-GB" sz="2400" dirty="0" smtClean="0"/>
            </a:br>
            <a:r>
              <a:rPr lang="en-GB" sz="2400" dirty="0" smtClean="0"/>
              <a:t> </a:t>
            </a:r>
            <a:r>
              <a:rPr lang="en-GB" sz="2000" i="1" dirty="0" err="1" smtClean="0"/>
              <a:t>n.b</a:t>
            </a:r>
            <a:r>
              <a:rPr lang="en-GB" sz="2000" i="1" dirty="0" smtClean="0"/>
              <a:t>. some will demand extra nourishment, especially when taking root</a:t>
            </a:r>
          </a:p>
          <a:p>
            <a:pPr marL="514350" indent="-514350">
              <a:buFont typeface="+mj-lt"/>
              <a:buAutoNum type="arabicPeriod"/>
            </a:pPr>
            <a:r>
              <a:rPr lang="en-GB" sz="2400" dirty="0" smtClean="0"/>
              <a:t>Transplant seedlings aged 11 to a great secondary school and expose all to rich mathematics  </a:t>
            </a:r>
            <a:br>
              <a:rPr lang="en-GB" sz="2400" dirty="0" smtClean="0"/>
            </a:br>
            <a:r>
              <a:rPr lang="en-GB" sz="2000" i="1" dirty="0" err="1" smtClean="0"/>
              <a:t>n.b</a:t>
            </a:r>
            <a:r>
              <a:rPr lang="en-GB" sz="2000" i="1" dirty="0" smtClean="0"/>
              <a:t>. some will demand extra nourishment, especially when starting to flower</a:t>
            </a:r>
          </a:p>
          <a:p>
            <a:pPr marL="514350" indent="-514350">
              <a:buFont typeface="+mj-lt"/>
              <a:buAutoNum type="arabicPeriod"/>
            </a:pPr>
            <a:r>
              <a:rPr lang="en-GB" sz="2400" i="1" dirty="0" smtClean="0"/>
              <a:t>!! Be aware that </a:t>
            </a:r>
            <a:r>
              <a:rPr lang="en-GB" sz="2400" b="1" i="1" dirty="0" smtClean="0"/>
              <a:t>many</a:t>
            </a:r>
            <a:r>
              <a:rPr lang="en-GB" sz="2400" i="1" dirty="0" smtClean="0"/>
              <a:t> plants might need special care at times to ensure growth !!</a:t>
            </a:r>
          </a:p>
          <a:p>
            <a:pPr marL="514350" indent="-514350">
              <a:buFont typeface="+mj-lt"/>
              <a:buAutoNum type="arabicPeriod"/>
            </a:pPr>
            <a:r>
              <a:rPr lang="en-GB" sz="2400" dirty="0" smtClean="0"/>
              <a:t>Apply examinations where necessary</a:t>
            </a:r>
          </a:p>
          <a:p>
            <a:pPr marL="514350" indent="-514350">
              <a:buNone/>
            </a:pPr>
            <a:r>
              <a:rPr lang="en-GB" sz="2400" i="1" dirty="0" smtClean="0"/>
              <a:t>Well done, your seeds grew well</a:t>
            </a:r>
            <a:r>
              <a:rPr lang="en-GB" sz="1800" i="1" dirty="0" smtClean="0"/>
              <a:t> (and scored well)</a:t>
            </a:r>
            <a:endParaRPr lang="en-GB" sz="1800" i="1" dirty="0"/>
          </a:p>
        </p:txBody>
      </p:sp>
      <p:grpSp>
        <p:nvGrpSpPr>
          <p:cNvPr id="14" name="Group 13"/>
          <p:cNvGrpSpPr/>
          <p:nvPr/>
        </p:nvGrpSpPr>
        <p:grpSpPr>
          <a:xfrm>
            <a:off x="6732240" y="404664"/>
            <a:ext cx="2808312" cy="6273080"/>
            <a:chOff x="6732240" y="476672"/>
            <a:chExt cx="2808312" cy="6273080"/>
          </a:xfrm>
        </p:grpSpPr>
        <p:sp>
          <p:nvSpPr>
            <p:cNvPr id="8" name="Tree"/>
            <p:cNvSpPr>
              <a:spLocks noEditPoints="1" noChangeArrowheads="1"/>
            </p:cNvSpPr>
            <p:nvPr/>
          </p:nvSpPr>
          <p:spPr bwMode="auto">
            <a:xfrm>
              <a:off x="6732240" y="2060848"/>
              <a:ext cx="1152128" cy="4104456"/>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grpSp>
          <p:nvGrpSpPr>
            <p:cNvPr id="13" name="Group 12"/>
            <p:cNvGrpSpPr/>
            <p:nvPr/>
          </p:nvGrpSpPr>
          <p:grpSpPr>
            <a:xfrm>
              <a:off x="7028656" y="476672"/>
              <a:ext cx="2511896" cy="6273080"/>
              <a:chOff x="7028656" y="476672"/>
              <a:chExt cx="2511896" cy="6273080"/>
            </a:xfrm>
          </p:grpSpPr>
          <p:sp>
            <p:nvSpPr>
              <p:cNvPr id="9" name="Tree"/>
              <p:cNvSpPr>
                <a:spLocks noEditPoints="1" noChangeArrowheads="1"/>
              </p:cNvSpPr>
              <p:nvPr/>
            </p:nvSpPr>
            <p:spPr bwMode="auto">
              <a:xfrm>
                <a:off x="7028656" y="476672"/>
                <a:ext cx="2115344" cy="627308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grpSp>
            <p:nvGrpSpPr>
              <p:cNvPr id="12" name="Group 11"/>
              <p:cNvGrpSpPr/>
              <p:nvPr/>
            </p:nvGrpSpPr>
            <p:grpSpPr>
              <a:xfrm>
                <a:off x="7236296" y="2492896"/>
                <a:ext cx="2304256" cy="4176464"/>
                <a:chOff x="7236296" y="2492896"/>
                <a:chExt cx="2304256" cy="4176464"/>
              </a:xfrm>
            </p:grpSpPr>
            <p:sp>
              <p:nvSpPr>
                <p:cNvPr id="11" name="Tree"/>
                <p:cNvSpPr>
                  <a:spLocks noEditPoints="1" noChangeArrowheads="1"/>
                </p:cNvSpPr>
                <p:nvPr/>
              </p:nvSpPr>
              <p:spPr bwMode="auto">
                <a:xfrm>
                  <a:off x="8388424" y="3573016"/>
                  <a:ext cx="1152128" cy="2808312"/>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
              <p:nvSpPr>
                <p:cNvPr id="6" name="Tree"/>
                <p:cNvSpPr>
                  <a:spLocks noEditPoints="1" noChangeArrowheads="1"/>
                </p:cNvSpPr>
                <p:nvPr/>
              </p:nvSpPr>
              <p:spPr bwMode="auto">
                <a:xfrm>
                  <a:off x="7236296" y="2492896"/>
                  <a:ext cx="1152128" cy="3744416"/>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FFC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
              <p:nvSpPr>
                <p:cNvPr id="7" name="Tree"/>
                <p:cNvSpPr>
                  <a:spLocks noEditPoints="1" noChangeArrowheads="1"/>
                </p:cNvSpPr>
                <p:nvPr/>
              </p:nvSpPr>
              <p:spPr bwMode="auto">
                <a:xfrm>
                  <a:off x="7596336" y="3429000"/>
                  <a:ext cx="1152128" cy="324036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FFFF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
              <p:nvSpPr>
                <p:cNvPr id="10" name="Tree"/>
                <p:cNvSpPr>
                  <a:spLocks noEditPoints="1" noChangeArrowheads="1"/>
                </p:cNvSpPr>
                <p:nvPr/>
              </p:nvSpPr>
              <p:spPr bwMode="auto">
                <a:xfrm>
                  <a:off x="7991872" y="4149080"/>
                  <a:ext cx="1152128" cy="2456656"/>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chemeClr val="tx2">
                    <a:lumMod val="60000"/>
                    <a:lumOff val="40000"/>
                  </a:schemeClr>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gr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 should not be on this slide</a:t>
            </a:r>
            <a:endParaRPr lang="en-GB" dirty="0"/>
          </a:p>
        </p:txBody>
      </p:sp>
      <p:sp>
        <p:nvSpPr>
          <p:cNvPr id="3" name="Content Placeholder 2"/>
          <p:cNvSpPr>
            <a:spLocks noGrp="1"/>
          </p:cNvSpPr>
          <p:nvPr>
            <p:ph sz="half" idx="1"/>
          </p:nvPr>
        </p:nvSpPr>
        <p:spPr/>
        <p:txBody>
          <a:bodyPr/>
          <a:lstStyle/>
          <a:p>
            <a:endParaRPr lang="en-GB"/>
          </a:p>
        </p:txBody>
      </p:sp>
      <p:sp>
        <p:nvSpPr>
          <p:cNvPr id="4" name="Content Placeholder 3"/>
          <p:cNvSpPr>
            <a:spLocks noGrp="1"/>
          </p:cNvSpPr>
          <p:nvPr>
            <p:ph sz="half" idx="2"/>
          </p:nvPr>
        </p:nvSpPr>
        <p:spPr/>
        <p:txBody>
          <a:bodyPr/>
          <a:lstStyle/>
          <a:p>
            <a:endParaRPr lang="en-GB"/>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sz="half" idx="1"/>
          </p:nvPr>
        </p:nvSpPr>
        <p:spPr/>
        <p:txBody>
          <a:bodyPr/>
          <a:lstStyle/>
          <a:p>
            <a:endParaRPr lang="en-GB"/>
          </a:p>
        </p:txBody>
      </p:sp>
      <p:pic>
        <p:nvPicPr>
          <p:cNvPr id="1027" name="Picture 3">
            <a:hlinkClick r:id="rId3"/>
          </p:cNvPr>
          <p:cNvPicPr>
            <a:picLocks noChangeAspect="1" noChangeArrowheads="1"/>
          </p:cNvPicPr>
          <p:nvPr/>
        </p:nvPicPr>
        <p:blipFill>
          <a:blip r:embed="rId4" cstate="print"/>
          <a:srcRect/>
          <a:stretch>
            <a:fillRect/>
          </a:stretch>
        </p:blipFill>
        <p:spPr bwMode="auto">
          <a:xfrm>
            <a:off x="-252536" y="0"/>
            <a:ext cx="9601200" cy="510540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half" idx="1"/>
          </p:nvPr>
        </p:nvSpPr>
        <p:spPr/>
        <p:txBody>
          <a:bodyPr/>
          <a:lstStyle/>
          <a:p>
            <a:endParaRPr lang="en-GB"/>
          </a:p>
        </p:txBody>
      </p:sp>
      <p:sp>
        <p:nvSpPr>
          <p:cNvPr id="4" name="Content Placeholder 3"/>
          <p:cNvSpPr>
            <a:spLocks noGrp="1"/>
          </p:cNvSpPr>
          <p:nvPr>
            <p:ph sz="half" idx="2"/>
          </p:nvPr>
        </p:nvSpPr>
        <p:spPr/>
        <p:txBody>
          <a:bodyPr/>
          <a:lstStyle/>
          <a:p>
            <a:endParaRPr lang="en-GB"/>
          </a:p>
        </p:txBody>
      </p:sp>
      <p:pic>
        <p:nvPicPr>
          <p:cNvPr id="2050" name="Picture 2">
            <a:hlinkClick r:id="rId3"/>
          </p:cNvPr>
          <p:cNvPicPr>
            <a:picLocks noChangeAspect="1" noChangeArrowheads="1"/>
          </p:cNvPicPr>
          <p:nvPr/>
        </p:nvPicPr>
        <p:blipFill>
          <a:blip r:embed="rId4" cstate="print"/>
          <a:srcRect/>
          <a:stretch>
            <a:fillRect/>
          </a:stretch>
        </p:blipFill>
        <p:spPr bwMode="auto">
          <a:xfrm>
            <a:off x="-180528" y="0"/>
            <a:ext cx="9534525" cy="565785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683568" y="764704"/>
            <a:ext cx="6336704" cy="4032448"/>
          </a:xfrm>
          <a:prstGeom prst="horizontalScroll">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0" y="0"/>
            <a:ext cx="9144000" cy="692696"/>
          </a:xfrm>
          <a:solidFill>
            <a:srgbClr val="FFC000"/>
          </a:solidFill>
        </p:spPr>
        <p:txBody>
          <a:bodyPr>
            <a:normAutofit fontScale="90000"/>
          </a:bodyPr>
          <a:lstStyle/>
          <a:p>
            <a:r>
              <a:rPr lang="en-GB" dirty="0" smtClean="0"/>
              <a:t>My basic vision of the maths classroom</a:t>
            </a:r>
            <a:endParaRPr lang="en-GB" dirty="0"/>
          </a:p>
        </p:txBody>
      </p:sp>
      <p:sp>
        <p:nvSpPr>
          <p:cNvPr id="3" name="Content Placeholder 2"/>
          <p:cNvSpPr>
            <a:spLocks noGrp="1"/>
          </p:cNvSpPr>
          <p:nvPr>
            <p:ph idx="1"/>
          </p:nvPr>
        </p:nvSpPr>
        <p:spPr>
          <a:xfrm>
            <a:off x="1259632" y="1628801"/>
            <a:ext cx="5122912" cy="3312367"/>
          </a:xfrm>
        </p:spPr>
        <p:txBody>
          <a:bodyPr>
            <a:normAutofit fontScale="92500" lnSpcReduction="20000"/>
          </a:bodyPr>
          <a:lstStyle/>
          <a:p>
            <a:r>
              <a:rPr lang="en-GB" dirty="0" smtClean="0"/>
              <a:t>Every child has the right to experience success</a:t>
            </a:r>
          </a:p>
          <a:p>
            <a:r>
              <a:rPr lang="en-GB" dirty="0" smtClean="0"/>
              <a:t>Every child has the right to be stuck</a:t>
            </a:r>
          </a:p>
          <a:p>
            <a:r>
              <a:rPr lang="en-GB" dirty="0" smtClean="0"/>
              <a:t>Every child has the right to be happy</a:t>
            </a:r>
          </a:p>
          <a:p>
            <a:pPr>
              <a:buNone/>
            </a:pPr>
            <a:r>
              <a:rPr lang="en-GB" dirty="0" smtClean="0"/>
              <a:t/>
            </a:r>
            <a:br>
              <a:rPr lang="en-GB" dirty="0" smtClean="0"/>
            </a:br>
            <a:endParaRPr lang="en-GB" dirty="0" smtClean="0"/>
          </a:p>
        </p:txBody>
      </p:sp>
      <p:pic>
        <p:nvPicPr>
          <p:cNvPr id="7" name="Picture 6" descr="SteveMugshot.jpg"/>
          <p:cNvPicPr>
            <a:picLocks noChangeAspect="1"/>
          </p:cNvPicPr>
          <p:nvPr/>
        </p:nvPicPr>
        <p:blipFill>
          <a:blip r:embed="rId4" cstate="print"/>
          <a:stretch>
            <a:fillRect/>
          </a:stretch>
        </p:blipFill>
        <p:spPr>
          <a:xfrm>
            <a:off x="6732240" y="5225819"/>
            <a:ext cx="2448272" cy="1632181"/>
          </a:xfrm>
          <a:prstGeom prst="rect">
            <a:avLst/>
          </a:prstGeom>
        </p:spPr>
      </p:pic>
      <p:grpSp>
        <p:nvGrpSpPr>
          <p:cNvPr id="6" name="Group 8"/>
          <p:cNvGrpSpPr/>
          <p:nvPr/>
        </p:nvGrpSpPr>
        <p:grpSpPr>
          <a:xfrm>
            <a:off x="2231740" y="4392488"/>
            <a:ext cx="4428492" cy="2348880"/>
            <a:chOff x="2231740" y="4392488"/>
            <a:chExt cx="4428492" cy="2348880"/>
          </a:xfrm>
        </p:grpSpPr>
        <p:sp>
          <p:nvSpPr>
            <p:cNvPr id="5" name="TextBox 4"/>
            <p:cNvSpPr txBox="1"/>
            <p:nvPr/>
          </p:nvSpPr>
          <p:spPr>
            <a:xfrm>
              <a:off x="2915816" y="4797152"/>
              <a:ext cx="3024336" cy="1600438"/>
            </a:xfrm>
            <a:prstGeom prst="rect">
              <a:avLst/>
            </a:prstGeom>
            <a:noFill/>
          </p:spPr>
          <p:txBody>
            <a:bodyPr wrap="square" rtlCol="0">
              <a:spAutoFit/>
            </a:bodyPr>
            <a:lstStyle/>
            <a:p>
              <a:pPr marL="0" lvl="1"/>
              <a:r>
                <a:rPr lang="en-GB" sz="2000" i="1" dirty="0" smtClean="0"/>
                <a:t>I think that exceptional young mathematicians often experience </a:t>
              </a:r>
              <a:r>
                <a:rPr lang="en-GB" sz="2000" b="1" i="1" dirty="0" smtClean="0"/>
                <a:t>none</a:t>
              </a:r>
              <a:r>
                <a:rPr lang="en-GB" sz="2000" i="1" dirty="0" smtClean="0"/>
                <a:t> of these whilst at school.</a:t>
              </a:r>
            </a:p>
            <a:p>
              <a:endParaRPr lang="en-GB" dirty="0"/>
            </a:p>
          </p:txBody>
        </p:sp>
        <p:sp>
          <p:nvSpPr>
            <p:cNvPr id="8" name="Cloud Callout 7"/>
            <p:cNvSpPr/>
            <p:nvPr/>
          </p:nvSpPr>
          <p:spPr>
            <a:xfrm rot="16200000">
              <a:off x="3271546" y="3352682"/>
              <a:ext cx="2348880" cy="4428492"/>
            </a:xfrm>
            <a:prstGeom prst="cloud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pPr algn="l"/>
            <a:r>
              <a:rPr lang="en-GB" dirty="0" smtClean="0"/>
              <a:t>Where are we now: </a:t>
            </a:r>
            <a:br>
              <a:rPr lang="en-GB" dirty="0" smtClean="0"/>
            </a:br>
            <a:r>
              <a:rPr lang="en-GB" dirty="0" smtClean="0"/>
              <a:t>Main decisions for next phase of research</a:t>
            </a:r>
            <a:endParaRPr lang="en-GB" dirty="0"/>
          </a:p>
        </p:txBody>
      </p:sp>
      <p:sp>
        <p:nvSpPr>
          <p:cNvPr id="3" name="Content Placeholder 2"/>
          <p:cNvSpPr>
            <a:spLocks noGrp="1"/>
          </p:cNvSpPr>
          <p:nvPr>
            <p:ph sz="half" idx="1"/>
          </p:nvPr>
        </p:nvSpPr>
        <p:spPr>
          <a:xfrm>
            <a:off x="251520" y="1268760"/>
            <a:ext cx="4038600" cy="4525963"/>
          </a:xfrm>
          <a:solidFill>
            <a:schemeClr val="accent5">
              <a:lumMod val="40000"/>
              <a:lumOff val="60000"/>
            </a:schemeClr>
          </a:solidFill>
        </p:spPr>
        <p:txBody>
          <a:bodyPr>
            <a:normAutofit fontScale="85000" lnSpcReduction="10000"/>
          </a:bodyPr>
          <a:lstStyle/>
          <a:p>
            <a:r>
              <a:rPr lang="en-GB" dirty="0" smtClean="0"/>
              <a:t>Are there meaningful and identifiable profiles of student experience and views of mathematics?</a:t>
            </a:r>
          </a:p>
          <a:p>
            <a:r>
              <a:rPr lang="en-GB" dirty="0" smtClean="0"/>
              <a:t>How do social aspects of mathematics become important and lead to university success?</a:t>
            </a:r>
          </a:p>
          <a:p>
            <a:r>
              <a:rPr lang="en-GB" dirty="0" smtClean="0"/>
              <a:t>What is the correct balance of acceleration vs. enrichment for exceptionally able students?</a:t>
            </a:r>
          </a:p>
          <a:p>
            <a:endParaRPr lang="en-GB" dirty="0"/>
          </a:p>
        </p:txBody>
      </p:sp>
      <p:sp>
        <p:nvSpPr>
          <p:cNvPr id="4" name="Content Placeholder 3"/>
          <p:cNvSpPr>
            <a:spLocks noGrp="1"/>
          </p:cNvSpPr>
          <p:nvPr>
            <p:ph sz="half" idx="2"/>
          </p:nvPr>
        </p:nvSpPr>
        <p:spPr>
          <a:xfrm>
            <a:off x="4644008" y="1268760"/>
            <a:ext cx="4038600" cy="4525963"/>
          </a:xfrm>
          <a:solidFill>
            <a:schemeClr val="bg1">
              <a:lumMod val="95000"/>
            </a:schemeClr>
          </a:solidFill>
        </p:spPr>
        <p:txBody>
          <a:bodyPr>
            <a:normAutofit fontScale="85000" lnSpcReduction="10000"/>
          </a:bodyPr>
          <a:lstStyle/>
          <a:p>
            <a:pPr>
              <a:buNone/>
            </a:pPr>
            <a:r>
              <a:rPr lang="en-GB" dirty="0" smtClean="0"/>
              <a:t>PLAN OF ACTION</a:t>
            </a:r>
          </a:p>
          <a:p>
            <a:r>
              <a:rPr lang="en-GB" dirty="0" smtClean="0"/>
              <a:t>Devise key student profiles based on a mixed analysis of data a student comments</a:t>
            </a:r>
          </a:p>
          <a:p>
            <a:r>
              <a:rPr lang="en-GB" dirty="0" smtClean="0"/>
              <a:t>Interview key students to refine our ideas</a:t>
            </a:r>
          </a:p>
          <a:p>
            <a:r>
              <a:rPr lang="en-GB" dirty="0" smtClean="0"/>
              <a:t>Devise a rigorous and focussed follow-up survey for mathematicians</a:t>
            </a:r>
          </a:p>
          <a:p>
            <a:r>
              <a:rPr lang="en-GB" dirty="0" smtClean="0"/>
              <a:t>Plan, develop and evaluate an intervention strategy for each profile.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Vertical Scroll 4"/>
          <p:cNvSpPr/>
          <p:nvPr/>
        </p:nvSpPr>
        <p:spPr>
          <a:xfrm>
            <a:off x="35496" y="692696"/>
            <a:ext cx="7524328" cy="6036331"/>
          </a:xfrm>
          <a:prstGeom prst="verticalScroll">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0" y="0"/>
            <a:ext cx="9144000" cy="476672"/>
          </a:xfrm>
          <a:solidFill>
            <a:srgbClr val="FFC000"/>
          </a:solidFill>
        </p:spPr>
        <p:txBody>
          <a:bodyPr>
            <a:noAutofit/>
          </a:bodyPr>
          <a:lstStyle/>
          <a:p>
            <a:pPr algn="l"/>
            <a:r>
              <a:rPr lang="en-GB" sz="2800" dirty="0" smtClean="0"/>
              <a:t>How to grow exceptional mathematicians – </a:t>
            </a:r>
            <a:r>
              <a:rPr lang="en-GB" sz="2800" i="1" dirty="0" smtClean="0"/>
              <a:t>traditional recipe</a:t>
            </a:r>
            <a:endParaRPr lang="en-GB" sz="2800" i="1" dirty="0"/>
          </a:p>
        </p:txBody>
      </p:sp>
      <p:sp>
        <p:nvSpPr>
          <p:cNvPr id="3" name="Content Placeholder 2"/>
          <p:cNvSpPr>
            <a:spLocks noGrp="1"/>
          </p:cNvSpPr>
          <p:nvPr>
            <p:ph sz="half" idx="1"/>
          </p:nvPr>
        </p:nvSpPr>
        <p:spPr>
          <a:xfrm>
            <a:off x="827584" y="1556792"/>
            <a:ext cx="6048672" cy="5013176"/>
          </a:xfrm>
        </p:spPr>
        <p:txBody>
          <a:bodyPr>
            <a:noAutofit/>
          </a:bodyPr>
          <a:lstStyle/>
          <a:p>
            <a:pPr marL="514350" indent="-514350">
              <a:buFont typeface="+mj-lt"/>
              <a:buAutoNum type="arabicPeriod"/>
            </a:pPr>
            <a:r>
              <a:rPr lang="en-GB" sz="2400" dirty="0" smtClean="0"/>
              <a:t>Find a suitable seed from a well-educated /well-off family.</a:t>
            </a:r>
          </a:p>
          <a:p>
            <a:pPr marL="514350" indent="-514350">
              <a:buFont typeface="+mj-lt"/>
              <a:buAutoNum type="arabicPeriod"/>
            </a:pPr>
            <a:r>
              <a:rPr lang="en-GB" sz="2400" dirty="0" smtClean="0"/>
              <a:t>Plant seed in a primary school with great traditional values and a G&amp;T policy.</a:t>
            </a:r>
          </a:p>
          <a:p>
            <a:pPr marL="514350" indent="-514350">
              <a:buFont typeface="+mj-lt"/>
              <a:buAutoNum type="arabicPeriod"/>
            </a:pPr>
            <a:r>
              <a:rPr lang="en-GB" sz="2400" dirty="0" smtClean="0"/>
              <a:t>Transplant seedling age 11 to an expensive school (grammar/state selective as second option).</a:t>
            </a:r>
          </a:p>
          <a:p>
            <a:pPr marL="514350" indent="-514350">
              <a:buFont typeface="+mj-lt"/>
              <a:buAutoNum type="arabicPeriod"/>
            </a:pPr>
            <a:r>
              <a:rPr lang="en-GB" sz="2400" dirty="0" smtClean="0"/>
              <a:t>Apply GCSEs in year 9 and A-levels in year 11 (cook individually at high temperature).</a:t>
            </a:r>
          </a:p>
          <a:p>
            <a:pPr marL="514350" indent="-514350">
              <a:buFont typeface="+mj-lt"/>
              <a:buAutoNum type="arabicPeriod"/>
            </a:pPr>
            <a:r>
              <a:rPr lang="en-GB" sz="2400" dirty="0" smtClean="0"/>
              <a:t>Thoroughly fertilise with university preparation.</a:t>
            </a:r>
          </a:p>
          <a:p>
            <a:pPr marL="514350" indent="-514350">
              <a:buFont typeface="+mj-lt"/>
              <a:buAutoNum type="arabicPeriod"/>
            </a:pPr>
            <a:r>
              <a:rPr lang="en-GB" sz="2400" dirty="0" smtClean="0"/>
              <a:t>Well done, your seed got great scores.</a:t>
            </a:r>
            <a:endParaRPr lang="en-GB" sz="2400" dirty="0"/>
          </a:p>
        </p:txBody>
      </p:sp>
      <p:sp>
        <p:nvSpPr>
          <p:cNvPr id="1026" name="Tree"/>
          <p:cNvSpPr>
            <a:spLocks noEditPoints="1" noChangeArrowheads="1"/>
          </p:cNvSpPr>
          <p:nvPr/>
        </p:nvSpPr>
        <p:spPr bwMode="auto">
          <a:xfrm>
            <a:off x="7164288" y="1556792"/>
            <a:ext cx="1809750" cy="4896544"/>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Grp="1" noChangeAspect="1" noChangeArrowheads="1"/>
          </p:cNvPicPr>
          <p:nvPr>
            <p:ph sz="half" idx="1"/>
          </p:nvPr>
        </p:nvPicPr>
        <p:blipFill>
          <a:blip r:embed="rId3" cstate="print"/>
          <a:srcRect/>
          <a:stretch>
            <a:fillRect/>
          </a:stretch>
        </p:blipFill>
        <p:spPr bwMode="auto">
          <a:xfrm>
            <a:off x="0" y="0"/>
            <a:ext cx="6480720" cy="4966069"/>
          </a:xfrm>
          <a:prstGeom prst="rect">
            <a:avLst/>
          </a:prstGeom>
          <a:noFill/>
          <a:ln w="9525">
            <a:noFill/>
            <a:miter lim="800000"/>
            <a:headEnd/>
            <a:tailEnd/>
          </a:ln>
        </p:spPr>
      </p:pic>
      <p:sp>
        <p:nvSpPr>
          <p:cNvPr id="6" name="TextBox 5"/>
          <p:cNvSpPr txBox="1"/>
          <p:nvPr/>
        </p:nvSpPr>
        <p:spPr>
          <a:xfrm>
            <a:off x="251520" y="5157192"/>
            <a:ext cx="8604448" cy="523220"/>
          </a:xfrm>
          <a:prstGeom prst="rect">
            <a:avLst/>
          </a:prstGeom>
          <a:noFill/>
        </p:spPr>
        <p:txBody>
          <a:bodyPr wrap="square" rtlCol="0">
            <a:spAutoFit/>
          </a:bodyPr>
          <a:lstStyle/>
          <a:p>
            <a:r>
              <a:rPr lang="en-GB" sz="2800" dirty="0" smtClean="0"/>
              <a:t>Apologies in advance for any burnt tongues!!</a:t>
            </a:r>
            <a:endParaRPr lang="en-GB"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92480" cy="908720"/>
          </a:xfrm>
          <a:solidFill>
            <a:srgbClr val="FFC000"/>
          </a:solidFill>
        </p:spPr>
        <p:txBody>
          <a:bodyPr>
            <a:normAutofit fontScale="90000"/>
          </a:bodyPr>
          <a:lstStyle/>
          <a:p>
            <a:pPr algn="l"/>
            <a:r>
              <a:rPr lang="en-GB" sz="3200" dirty="0" smtClean="0"/>
              <a:t>What is a mathematically exceptional child?</a:t>
            </a:r>
            <a:br>
              <a:rPr lang="en-GB" sz="3200" dirty="0" smtClean="0"/>
            </a:br>
            <a:r>
              <a:rPr lang="en-GB" sz="3200" dirty="0" smtClean="0"/>
              <a:t>					</a:t>
            </a:r>
            <a:r>
              <a:rPr lang="en-GB" sz="3200" i="1" dirty="0" smtClean="0"/>
              <a:t>... are these exceptional?</a:t>
            </a:r>
            <a:endParaRPr lang="en-GB" sz="3200" i="1" dirty="0"/>
          </a:p>
        </p:txBody>
      </p:sp>
      <p:sp>
        <p:nvSpPr>
          <p:cNvPr id="3" name="Content Placeholder 2"/>
          <p:cNvSpPr>
            <a:spLocks noGrp="1"/>
          </p:cNvSpPr>
          <p:nvPr>
            <p:ph idx="1"/>
          </p:nvPr>
        </p:nvSpPr>
        <p:spPr>
          <a:xfrm>
            <a:off x="0" y="980728"/>
            <a:ext cx="8244408" cy="5256584"/>
          </a:xfrm>
        </p:spPr>
        <p:txBody>
          <a:bodyPr>
            <a:normAutofit fontScale="70000" lnSpcReduction="20000"/>
          </a:bodyPr>
          <a:lstStyle/>
          <a:p>
            <a:r>
              <a:rPr lang="en-GB" dirty="0" smtClean="0"/>
              <a:t>“Whilst in primary school doing quadratic equations I didn’t know how to do them. Then I suddenly realised they were really easy and from then on I’ve been good at maths.”</a:t>
            </a:r>
            <a:br>
              <a:rPr lang="en-GB" dirty="0" smtClean="0"/>
            </a:br>
            <a:endParaRPr lang="en-GB" dirty="0" smtClean="0"/>
          </a:p>
          <a:p>
            <a:r>
              <a:rPr lang="en-GB" dirty="0" smtClean="0"/>
              <a:t>“I Took GCSE when I was 9.”</a:t>
            </a:r>
            <a:br>
              <a:rPr lang="en-GB" dirty="0" smtClean="0"/>
            </a:br>
            <a:endParaRPr lang="en-GB" dirty="0" smtClean="0"/>
          </a:p>
          <a:p>
            <a:r>
              <a:rPr lang="en-GB" dirty="0" smtClean="0"/>
              <a:t>“I taught myself most of high school mathematics (except calculus) by the end of primary school and then worked on IMO questions.”</a:t>
            </a:r>
            <a:br>
              <a:rPr lang="en-GB" dirty="0" smtClean="0"/>
            </a:br>
            <a:endParaRPr lang="en-GB" dirty="0" smtClean="0"/>
          </a:p>
          <a:p>
            <a:r>
              <a:rPr lang="en-GB" dirty="0" smtClean="0"/>
              <a:t>“Did KS3 SATS year 8, GCSEs year 9, A level maths year 10, Further Maths A-level year 12.”</a:t>
            </a:r>
            <a:br>
              <a:rPr lang="en-GB" dirty="0" smtClean="0"/>
            </a:br>
            <a:endParaRPr lang="en-GB" dirty="0" smtClean="0"/>
          </a:p>
          <a:p>
            <a:r>
              <a:rPr lang="en-GB" dirty="0" smtClean="0"/>
              <a:t>“Taught 11+ material age 9; began A-level syllabus in first year of secondary school.”</a:t>
            </a:r>
            <a:br>
              <a:rPr lang="en-GB" dirty="0" smtClean="0"/>
            </a:br>
            <a:endParaRPr lang="en-GB" dirty="0" smtClean="0"/>
          </a:p>
          <a:p>
            <a:r>
              <a:rPr lang="en-GB" dirty="0" smtClean="0"/>
              <a:t>“I first realised I enjoyed solving difficult mathematics problems when I entered the Mathematics Olympiad in year 7.” </a:t>
            </a:r>
            <a:endParaRPr lang="en-GB" dirty="0"/>
          </a:p>
        </p:txBody>
      </p:sp>
      <p:sp>
        <p:nvSpPr>
          <p:cNvPr id="10" name="TextBox 9"/>
          <p:cNvSpPr txBox="1"/>
          <p:nvPr/>
        </p:nvSpPr>
        <p:spPr>
          <a:xfrm>
            <a:off x="8316416" y="908720"/>
            <a:ext cx="827584" cy="5632311"/>
          </a:xfrm>
          <a:prstGeom prst="rect">
            <a:avLst/>
          </a:prstGeom>
          <a:noFill/>
        </p:spPr>
        <p:txBody>
          <a:bodyPr wrap="square" rtlCol="0">
            <a:spAutoFit/>
          </a:bodyPr>
          <a:lstStyle/>
          <a:p>
            <a:r>
              <a:rPr lang="en-GB" dirty="0" smtClean="0"/>
              <a:t>II.1</a:t>
            </a:r>
          </a:p>
          <a:p>
            <a:endParaRPr lang="en-GB" dirty="0" smtClean="0"/>
          </a:p>
          <a:p>
            <a:endParaRPr lang="en-GB" dirty="0" smtClean="0"/>
          </a:p>
          <a:p>
            <a:endParaRPr lang="en-GB" dirty="0" smtClean="0"/>
          </a:p>
          <a:p>
            <a:r>
              <a:rPr lang="en-GB" dirty="0" smtClean="0"/>
              <a:t>II.1</a:t>
            </a:r>
          </a:p>
          <a:p>
            <a:endParaRPr lang="en-GB" dirty="0" smtClean="0"/>
          </a:p>
          <a:p>
            <a:r>
              <a:rPr lang="en-GB" dirty="0" smtClean="0"/>
              <a:t/>
            </a:r>
            <a:br>
              <a:rPr lang="en-GB" dirty="0" smtClean="0"/>
            </a:br>
            <a:r>
              <a:rPr lang="en-GB" dirty="0" smtClean="0"/>
              <a:t>II.1</a:t>
            </a:r>
          </a:p>
          <a:p>
            <a:endParaRPr lang="en-GB" dirty="0" smtClean="0"/>
          </a:p>
          <a:p>
            <a:r>
              <a:rPr lang="en-GB" dirty="0" smtClean="0"/>
              <a:t/>
            </a:r>
            <a:br>
              <a:rPr lang="en-GB" dirty="0" smtClean="0"/>
            </a:br>
            <a:r>
              <a:rPr lang="en-GB" dirty="0" smtClean="0"/>
              <a:t>1</a:t>
            </a:r>
          </a:p>
          <a:p>
            <a:endParaRPr lang="en-GB" dirty="0" smtClean="0"/>
          </a:p>
          <a:p>
            <a:endParaRPr lang="en-GB" dirty="0" smtClean="0"/>
          </a:p>
          <a:p>
            <a:r>
              <a:rPr lang="en-GB" dirty="0" smtClean="0"/>
              <a:t>II.2</a:t>
            </a:r>
          </a:p>
          <a:p>
            <a:endParaRPr lang="en-GB" dirty="0" smtClean="0"/>
          </a:p>
          <a:p>
            <a:endParaRPr lang="en-GB" dirty="0" smtClean="0"/>
          </a:p>
          <a:p>
            <a:r>
              <a:rPr lang="en-GB" dirty="0" smtClean="0"/>
              <a:t/>
            </a:r>
            <a:br>
              <a:rPr lang="en-GB" dirty="0" smtClean="0"/>
            </a:br>
            <a:r>
              <a:rPr lang="en-GB" dirty="0" smtClean="0"/>
              <a:t>II.2</a:t>
            </a:r>
          </a:p>
          <a:p>
            <a:endParaRPr lang="en-GB"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4704"/>
          </a:xfrm>
          <a:solidFill>
            <a:srgbClr val="FFC000"/>
          </a:solidFill>
        </p:spPr>
        <p:txBody>
          <a:bodyPr>
            <a:normAutofit/>
          </a:bodyPr>
          <a:lstStyle/>
          <a:p>
            <a:r>
              <a:rPr lang="en-GB" sz="3600" dirty="0" smtClean="0"/>
              <a:t>VISUALISE THE EXCEPTIONS YOU HAVE MET</a:t>
            </a:r>
            <a:endParaRPr lang="en-GB" sz="3600" dirty="0"/>
          </a:p>
        </p:txBody>
      </p:sp>
      <p:sp>
        <p:nvSpPr>
          <p:cNvPr id="11" name="Content Placeholder 10"/>
          <p:cNvSpPr>
            <a:spLocks noGrp="1"/>
          </p:cNvSpPr>
          <p:nvPr>
            <p:ph sz="half" idx="1"/>
          </p:nvPr>
        </p:nvSpPr>
        <p:spPr>
          <a:xfrm>
            <a:off x="0" y="1052736"/>
            <a:ext cx="8748464" cy="4525963"/>
          </a:xfrm>
        </p:spPr>
        <p:txBody>
          <a:bodyPr>
            <a:normAutofit/>
          </a:bodyPr>
          <a:lstStyle/>
          <a:p>
            <a:r>
              <a:rPr lang="en-GB" sz="3600" dirty="0" smtClean="0"/>
              <a:t>Who were they?</a:t>
            </a:r>
          </a:p>
          <a:p>
            <a:r>
              <a:rPr lang="en-GB" sz="3600" dirty="0" smtClean="0"/>
              <a:t>What did they look like? What did they do?</a:t>
            </a:r>
          </a:p>
          <a:p>
            <a:r>
              <a:rPr lang="en-GB" sz="3600" dirty="0" smtClean="0"/>
              <a:t>How did you know that they were exceptional? How did you know?</a:t>
            </a:r>
          </a:p>
          <a:p>
            <a:r>
              <a:rPr lang="en-GB" sz="3600" dirty="0" smtClean="0"/>
              <a:t>In hindsight, did you look after them well? How do you know?</a:t>
            </a:r>
            <a:endParaRPr lang="en-GB"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FFC000"/>
          </a:solidFill>
        </p:spPr>
        <p:txBody>
          <a:bodyPr>
            <a:noAutofit/>
          </a:bodyPr>
          <a:lstStyle/>
          <a:p>
            <a:pPr algn="l"/>
            <a:r>
              <a:rPr lang="en-GB" sz="3600" dirty="0" smtClean="0"/>
              <a:t>Top 5 myths about mathematically exceptional children</a:t>
            </a:r>
            <a:endParaRPr lang="en-GB" sz="3600" dirty="0"/>
          </a:p>
        </p:txBody>
      </p:sp>
      <p:sp>
        <p:nvSpPr>
          <p:cNvPr id="4" name="Cloud 3"/>
          <p:cNvSpPr/>
          <p:nvPr/>
        </p:nvSpPr>
        <p:spPr>
          <a:xfrm>
            <a:off x="0" y="2636912"/>
            <a:ext cx="3024336" cy="1944217"/>
          </a:xfrm>
          <a:prstGeom prst="cloud">
            <a:avLst/>
          </a:prstGeom>
          <a:solidFill>
            <a:srgbClr val="FFC000">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5" name="Cloud 4"/>
          <p:cNvSpPr/>
          <p:nvPr/>
        </p:nvSpPr>
        <p:spPr>
          <a:xfrm>
            <a:off x="5220072" y="1196752"/>
            <a:ext cx="3348880" cy="2232248"/>
          </a:xfrm>
          <a:prstGeom prst="cloud">
            <a:avLst/>
          </a:prstGeom>
          <a:solidFill>
            <a:srgbClr val="FFC000">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6" name="TextBox 5"/>
          <p:cNvSpPr txBox="1"/>
          <p:nvPr/>
        </p:nvSpPr>
        <p:spPr>
          <a:xfrm>
            <a:off x="5796136" y="1412776"/>
            <a:ext cx="2232248" cy="1569660"/>
          </a:xfrm>
          <a:prstGeom prst="rect">
            <a:avLst/>
          </a:prstGeom>
          <a:noFill/>
        </p:spPr>
        <p:txBody>
          <a:bodyPr wrap="square" rtlCol="0">
            <a:spAutoFit/>
          </a:bodyPr>
          <a:lstStyle/>
          <a:p>
            <a:r>
              <a:rPr lang="en-GB" sz="3200" dirty="0" smtClean="0"/>
              <a:t>It must be great being exceptional</a:t>
            </a:r>
            <a:endParaRPr lang="en-GB" sz="3200" dirty="0"/>
          </a:p>
        </p:txBody>
      </p:sp>
      <p:sp>
        <p:nvSpPr>
          <p:cNvPr id="7" name="TextBox 6"/>
          <p:cNvSpPr txBox="1"/>
          <p:nvPr/>
        </p:nvSpPr>
        <p:spPr>
          <a:xfrm>
            <a:off x="683568" y="2924944"/>
            <a:ext cx="2448272" cy="1384995"/>
          </a:xfrm>
          <a:prstGeom prst="rect">
            <a:avLst/>
          </a:prstGeom>
          <a:noFill/>
        </p:spPr>
        <p:txBody>
          <a:bodyPr wrap="square" rtlCol="0">
            <a:spAutoFit/>
          </a:bodyPr>
          <a:lstStyle/>
          <a:p>
            <a:r>
              <a:rPr lang="en-GB" sz="2800" dirty="0" smtClean="0"/>
              <a:t>They will succeed anyway</a:t>
            </a:r>
            <a:endParaRPr lang="en-GB" sz="2800" dirty="0"/>
          </a:p>
        </p:txBody>
      </p:sp>
      <p:sp>
        <p:nvSpPr>
          <p:cNvPr id="8" name="Cloud 7"/>
          <p:cNvSpPr/>
          <p:nvPr/>
        </p:nvSpPr>
        <p:spPr>
          <a:xfrm>
            <a:off x="1115616" y="4437112"/>
            <a:ext cx="3672408" cy="1944217"/>
          </a:xfrm>
          <a:prstGeom prst="cloud">
            <a:avLst/>
          </a:prstGeom>
          <a:solidFill>
            <a:srgbClr val="FFC000">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9" name="Cloud 8"/>
          <p:cNvSpPr/>
          <p:nvPr/>
        </p:nvSpPr>
        <p:spPr>
          <a:xfrm>
            <a:off x="5220072" y="3573016"/>
            <a:ext cx="3898719" cy="2664296"/>
          </a:xfrm>
          <a:prstGeom prst="cloud">
            <a:avLst/>
          </a:prstGeom>
          <a:solidFill>
            <a:srgbClr val="FFC000">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10" name="TextBox 9"/>
          <p:cNvSpPr txBox="1"/>
          <p:nvPr/>
        </p:nvSpPr>
        <p:spPr>
          <a:xfrm>
            <a:off x="1619672" y="4797152"/>
            <a:ext cx="2520280" cy="1200329"/>
          </a:xfrm>
          <a:prstGeom prst="rect">
            <a:avLst/>
          </a:prstGeom>
          <a:noFill/>
        </p:spPr>
        <p:txBody>
          <a:bodyPr wrap="square" rtlCol="0">
            <a:spAutoFit/>
          </a:bodyPr>
          <a:lstStyle/>
          <a:p>
            <a:r>
              <a:rPr lang="en-GB" sz="2400" dirty="0" smtClean="0"/>
              <a:t>They must be good at poker or mental arithmetic</a:t>
            </a:r>
            <a:endParaRPr lang="en-GB" sz="2400" dirty="0"/>
          </a:p>
        </p:txBody>
      </p:sp>
      <p:sp>
        <p:nvSpPr>
          <p:cNvPr id="11" name="TextBox 10"/>
          <p:cNvSpPr txBox="1"/>
          <p:nvPr/>
        </p:nvSpPr>
        <p:spPr>
          <a:xfrm>
            <a:off x="5940152" y="4005064"/>
            <a:ext cx="2520280" cy="1815882"/>
          </a:xfrm>
          <a:prstGeom prst="rect">
            <a:avLst/>
          </a:prstGeom>
          <a:noFill/>
        </p:spPr>
        <p:txBody>
          <a:bodyPr wrap="square" rtlCol="0">
            <a:spAutoFit/>
          </a:bodyPr>
          <a:lstStyle/>
          <a:p>
            <a:r>
              <a:rPr lang="en-GB" sz="2800" dirty="0" smtClean="0"/>
              <a:t>A university number theory text book will do the trick</a:t>
            </a:r>
            <a:endParaRPr lang="en-GB" sz="2800" dirty="0"/>
          </a:p>
        </p:txBody>
      </p:sp>
      <p:sp>
        <p:nvSpPr>
          <p:cNvPr id="13" name="Smiley Face 12"/>
          <p:cNvSpPr/>
          <p:nvPr/>
        </p:nvSpPr>
        <p:spPr>
          <a:xfrm>
            <a:off x="4139952" y="2852936"/>
            <a:ext cx="1023272" cy="108012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Cloud 13"/>
          <p:cNvSpPr/>
          <p:nvPr/>
        </p:nvSpPr>
        <p:spPr>
          <a:xfrm>
            <a:off x="0" y="1196752"/>
            <a:ext cx="4032448" cy="1224136"/>
          </a:xfrm>
          <a:prstGeom prst="cloud">
            <a:avLst/>
          </a:prstGeom>
          <a:solidFill>
            <a:srgbClr val="FFC000">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15" name="TextBox 14"/>
          <p:cNvSpPr txBox="1"/>
          <p:nvPr/>
        </p:nvSpPr>
        <p:spPr>
          <a:xfrm>
            <a:off x="539552" y="1412776"/>
            <a:ext cx="3312368" cy="830997"/>
          </a:xfrm>
          <a:prstGeom prst="rect">
            <a:avLst/>
          </a:prstGeom>
          <a:noFill/>
        </p:spPr>
        <p:txBody>
          <a:bodyPr wrap="square" rtlCol="0">
            <a:spAutoFit/>
          </a:bodyPr>
          <a:lstStyle/>
          <a:p>
            <a:r>
              <a:rPr lang="en-GB" sz="2400" dirty="0" smtClean="0"/>
              <a:t>My C/D kids need me more</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P spid="11"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4704"/>
          </a:xfrm>
          <a:solidFill>
            <a:srgbClr val="FFC000"/>
          </a:solidFill>
        </p:spPr>
        <p:txBody>
          <a:bodyPr>
            <a:normAutofit/>
          </a:bodyPr>
          <a:lstStyle/>
          <a:p>
            <a:pPr algn="l"/>
            <a:r>
              <a:rPr lang="en-GB" dirty="0" smtClean="0"/>
              <a:t>Major development: NRICH research</a:t>
            </a:r>
            <a:endParaRPr lang="en-GB" dirty="0"/>
          </a:p>
        </p:txBody>
      </p:sp>
      <p:sp>
        <p:nvSpPr>
          <p:cNvPr id="3" name="Content Placeholder 2"/>
          <p:cNvSpPr>
            <a:spLocks noGrp="1"/>
          </p:cNvSpPr>
          <p:nvPr>
            <p:ph idx="1"/>
          </p:nvPr>
        </p:nvSpPr>
        <p:spPr>
          <a:xfrm>
            <a:off x="0" y="1196752"/>
            <a:ext cx="9144000" cy="4929411"/>
          </a:xfrm>
        </p:spPr>
        <p:txBody>
          <a:bodyPr/>
          <a:lstStyle/>
          <a:p>
            <a:r>
              <a:rPr lang="en-GB" dirty="0" smtClean="0"/>
              <a:t>We asked the Cambridge University STEM students to give us their views on their mathematics education, from primary school right through to university level.</a:t>
            </a:r>
          </a:p>
          <a:p>
            <a:r>
              <a:rPr lang="en-GB" dirty="0" smtClean="0"/>
              <a:t>We collected masses of quantitative and qualitative data.</a:t>
            </a:r>
          </a:p>
          <a:p>
            <a:r>
              <a:rPr lang="en-GB" dirty="0" smtClean="0"/>
              <a:t>More work is ongoing. It is very exciting!</a:t>
            </a:r>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92696"/>
          </a:xfrm>
          <a:solidFill>
            <a:srgbClr val="FFC000"/>
          </a:solidFill>
        </p:spPr>
        <p:txBody>
          <a:bodyPr>
            <a:normAutofit fontScale="90000"/>
          </a:bodyPr>
          <a:lstStyle/>
          <a:p>
            <a:pPr algn="l"/>
            <a:r>
              <a:rPr lang="en-GB" dirty="0" smtClean="0"/>
              <a:t>What did we ask about?</a:t>
            </a:r>
            <a:endParaRPr lang="en-GB" dirty="0"/>
          </a:p>
        </p:txBody>
      </p:sp>
      <p:sp>
        <p:nvSpPr>
          <p:cNvPr id="3" name="Content Placeholder 2"/>
          <p:cNvSpPr>
            <a:spLocks noGrp="1"/>
          </p:cNvSpPr>
          <p:nvPr>
            <p:ph sz="half" idx="1"/>
          </p:nvPr>
        </p:nvSpPr>
        <p:spPr>
          <a:xfrm>
            <a:off x="539552" y="980728"/>
            <a:ext cx="8208912" cy="3744416"/>
          </a:xfrm>
        </p:spPr>
        <p:txBody>
          <a:bodyPr>
            <a:noAutofit/>
          </a:bodyPr>
          <a:lstStyle/>
          <a:p>
            <a:r>
              <a:rPr lang="en-GB" dirty="0" smtClean="0"/>
              <a:t>When/why did they choose their university course?</a:t>
            </a:r>
          </a:p>
          <a:p>
            <a:r>
              <a:rPr lang="en-GB" dirty="0" smtClean="0"/>
              <a:t>Received teaching and schooling.</a:t>
            </a:r>
          </a:p>
          <a:p>
            <a:r>
              <a:rPr lang="en-GB" dirty="0" smtClean="0"/>
              <a:t>Perceptions of mathematics.</a:t>
            </a:r>
          </a:p>
          <a:p>
            <a:r>
              <a:rPr lang="en-GB" dirty="0" smtClean="0"/>
              <a:t>Approaches to learning and doing mathematics.</a:t>
            </a:r>
          </a:p>
          <a:p>
            <a:r>
              <a:rPr lang="en-GB" dirty="0" smtClean="0"/>
              <a:t>Views of their own mathematical ability.</a:t>
            </a:r>
          </a:p>
          <a:p>
            <a:r>
              <a:rPr lang="en-GB" dirty="0" smtClean="0"/>
              <a:t>Their acceleration through the curriculum.</a:t>
            </a:r>
          </a:p>
          <a:p>
            <a:r>
              <a:rPr lang="en-GB" dirty="0" smtClean="0"/>
              <a:t>What were their key mathematical moments?</a:t>
            </a:r>
          </a:p>
        </p:txBody>
      </p:sp>
      <p:sp>
        <p:nvSpPr>
          <p:cNvPr id="4" name="Content Placeholder 3"/>
          <p:cNvSpPr>
            <a:spLocks noGrp="1"/>
          </p:cNvSpPr>
          <p:nvPr>
            <p:ph sz="half" idx="2"/>
          </p:nvPr>
        </p:nvSpPr>
        <p:spPr>
          <a:xfrm>
            <a:off x="0" y="5589240"/>
            <a:ext cx="9073008" cy="620688"/>
          </a:xfrm>
        </p:spPr>
        <p:txBody>
          <a:bodyPr>
            <a:normAutofit fontScale="92500" lnSpcReduction="10000"/>
          </a:bodyPr>
          <a:lstStyle/>
          <a:p>
            <a:pPr algn="r">
              <a:buNone/>
            </a:pPr>
            <a:r>
              <a:rPr lang="en-GB" sz="2000" dirty="0" smtClean="0"/>
              <a:t>Several options and comment boxes given.</a:t>
            </a:r>
            <a:br>
              <a:rPr lang="en-GB" sz="2000" dirty="0" smtClean="0"/>
            </a:br>
            <a:r>
              <a:rPr lang="en-GB" sz="2000" dirty="0" smtClean="0"/>
              <a:t>We received A LOT of HONEST comment on various HOT TOPICS.</a:t>
            </a:r>
            <a:endParaRPr lang="en-GB" sz="2000" dirty="0"/>
          </a:p>
        </p:txBody>
      </p:sp>
      <p:sp>
        <p:nvSpPr>
          <p:cNvPr id="5" name="TextBox 4"/>
          <p:cNvSpPr txBox="1"/>
          <p:nvPr/>
        </p:nvSpPr>
        <p:spPr>
          <a:xfrm>
            <a:off x="0" y="5013176"/>
            <a:ext cx="9144000" cy="523220"/>
          </a:xfrm>
          <a:prstGeom prst="rect">
            <a:avLst/>
          </a:prstGeom>
          <a:noFill/>
        </p:spPr>
        <p:txBody>
          <a:bodyPr wrap="square" rtlCol="0">
            <a:spAutoFit/>
          </a:bodyPr>
          <a:lstStyle/>
          <a:p>
            <a:r>
              <a:rPr lang="en-GB" sz="2800" i="1" dirty="0" smtClean="0"/>
              <a:t>All questions asked from primary school through to university</a:t>
            </a:r>
            <a:endParaRPr lang="en-GB" sz="2800"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754</TotalTime>
  <Words>1247</Words>
  <Application>Microsoft Office PowerPoint</Application>
  <PresentationFormat>On-screen Show (4:3)</PresentationFormat>
  <Paragraphs>228</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Slide 2</vt:lpstr>
      <vt:lpstr>How to grow exceptional mathematicians – traditional recipe</vt:lpstr>
      <vt:lpstr>Slide 4</vt:lpstr>
      <vt:lpstr>What is a mathematically exceptional child?      ... are these exceptional?</vt:lpstr>
      <vt:lpstr>VISUALISE THE EXCEPTIONS YOU HAVE MET</vt:lpstr>
      <vt:lpstr>Top 5 myths about mathematically exceptional children</vt:lpstr>
      <vt:lpstr>Major development: NRICH research</vt:lpstr>
      <vt:lpstr>What did we ask about?</vt:lpstr>
      <vt:lpstr>Some overall key moments as reported by students ....    ... are these the result of a successful schooling?</vt:lpstr>
      <vt:lpstr>Some overall key moments as reported by students ...    ... are these the result of a successful schooling?</vt:lpstr>
      <vt:lpstr>Basic message – good teaching rules!</vt:lpstr>
      <vt:lpstr>Major development – Weekly Challenges</vt:lpstr>
      <vt:lpstr>TASK</vt:lpstr>
      <vt:lpstr>Slide 15</vt:lpstr>
      <vt:lpstr>Slide 16</vt:lpstr>
      <vt:lpstr>Major development – KS 4/5 transitions</vt:lpstr>
      <vt:lpstr>Task together</vt:lpstr>
      <vt:lpstr>Common trajectories of EMG students</vt:lpstr>
      <vt:lpstr>Major Development – stemNRICH KS 3&amp;4</vt:lpstr>
      <vt:lpstr>TASK</vt:lpstr>
      <vt:lpstr>Lucky escapes?</vt:lpstr>
      <vt:lpstr>How to grow exceptional mathematicians – new recipe</vt:lpstr>
      <vt:lpstr>You should not be on this slide</vt:lpstr>
      <vt:lpstr>Slide 25</vt:lpstr>
      <vt:lpstr>Slide 26</vt:lpstr>
      <vt:lpstr>My basic vision of the maths classroom</vt:lpstr>
      <vt:lpstr>Where are we now:  Main decisions for next phase of research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83</cp:revision>
  <dcterms:created xsi:type="dcterms:W3CDTF">2011-04-13T16:08:39Z</dcterms:created>
  <dcterms:modified xsi:type="dcterms:W3CDTF">2011-04-20T07:40:55Z</dcterms:modified>
</cp:coreProperties>
</file>