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374" r:id="rId3"/>
    <p:sldId id="309" r:id="rId4"/>
    <p:sldId id="376" r:id="rId5"/>
    <p:sldId id="370" r:id="rId6"/>
    <p:sldId id="375" r:id="rId7"/>
    <p:sldId id="380" r:id="rId8"/>
    <p:sldId id="373" r:id="rId9"/>
    <p:sldId id="3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F200-6ACD-454B-8643-5B7DF9B93126}" type="datetimeFigureOut">
              <a:rPr lang="en-GB" smtClean="0"/>
              <a:pPr/>
              <a:t>03/10/2011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AA724-7E6D-4EDA-A637-A81FCC536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5E5-3DE5-427D-88E5-12C38FA27B77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075D-192C-4E88-83DC-17B38C05C4A8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A8-7EE0-44CD-AFC8-E032ED4B0D50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3D72-0DD5-4641-8333-731502E2A23F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75AF-3DDF-46B1-AF81-60CD390FCEFD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DE26-7A31-49E3-822E-B7AB11AE2A91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60AC-DE3B-43D3-B414-09C3B443CD5D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70E-E8E6-4E64-BF16-60722DB6483E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ECF6-45DD-4FBA-A007-924ED4B55001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D9F1-AB62-4FAC-9FCD-BFBF32D6AF62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649F-9CD4-4536-BEF5-C382B0E7E0C0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DC24-63E0-447D-85ED-4AE24CCE40E5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4900" dirty="0" smtClean="0"/>
              <a:t>Isn’t it the case that there </a:t>
            </a:r>
            <a:r>
              <a:rPr lang="en-GB" sz="4900" dirty="0" err="1" smtClean="0"/>
              <a:t>ain’t</a:t>
            </a:r>
            <a:r>
              <a:rPr lang="en-GB" sz="4900" dirty="0" smtClean="0"/>
              <a:t> </a:t>
            </a:r>
            <a:r>
              <a:rPr lang="en-GB" sz="4900" dirty="0" err="1" smtClean="0"/>
              <a:t>nothin</a:t>
            </a:r>
            <a:r>
              <a:rPr lang="en-GB" sz="4900" dirty="0" smtClean="0"/>
              <a:t>’ that you wouldn’t do for all of your students if you were a teacher?</a:t>
            </a:r>
            <a:r>
              <a:rPr lang="en-GB" sz="5300" dirty="0" smtClean="0"/>
              <a:t/>
            </a:r>
            <a:br>
              <a:rPr lang="en-GB" sz="5300" dirty="0" smtClean="0"/>
            </a:br>
            <a:endParaRPr lang="en-GB" sz="3200" i="1" dirty="0"/>
          </a:p>
        </p:txBody>
      </p:sp>
      <p:sp>
        <p:nvSpPr>
          <p:cNvPr id="11" name="Rectangle 10"/>
          <p:cNvSpPr/>
          <p:nvPr/>
        </p:nvSpPr>
        <p:spPr>
          <a:xfrm>
            <a:off x="4544215" y="2285992"/>
            <a:ext cx="4599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... or, why do we teach?</a:t>
            </a:r>
            <a:endParaRPr lang="en-GB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48"/>
            <a:ext cx="67562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GB" dirty="0" smtClean="0"/>
              <a:t>What should drive education?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470" y="88377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 The quest for 5 or more GCSEs, grades A* to C</a:t>
            </a:r>
            <a:br>
              <a:rPr lang="en-GB" sz="3200" dirty="0" smtClean="0"/>
            </a:br>
            <a:endParaRPr lang="en-GB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 A desire to follow procedure from ‘superiors’</a:t>
            </a:r>
            <a:br>
              <a:rPr lang="en-GB" sz="3200" dirty="0" smtClean="0"/>
            </a:br>
            <a:endParaRPr lang="en-GB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 Keeping classes and their parents quiet and settled</a:t>
            </a:r>
            <a:br>
              <a:rPr lang="en-GB" sz="3200" dirty="0" smtClean="0"/>
            </a:br>
            <a:endParaRPr lang="en-GB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 The examination system and getting students through it as quickly as possible</a:t>
            </a:r>
            <a:br>
              <a:rPr lang="en-GB" sz="3200" dirty="0" smtClean="0"/>
            </a:br>
            <a:endParaRPr lang="en-GB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The past: long division didn’t do me any harm and I still say my times tables every night before bed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5496" y="692696"/>
            <a:ext cx="7894090" cy="6036331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How to teach – </a:t>
            </a:r>
            <a:r>
              <a:rPr lang="en-GB" sz="2800" i="1" dirty="0" smtClean="0"/>
              <a:t>modern recipe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6173308" cy="50131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Obtain a grade B in mathematics GCSE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Obtain a good degree in your chosen 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Train on the job by watching a few teachers in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Transmit your knowledge to the children in small, carefully </a:t>
            </a:r>
            <a:r>
              <a:rPr lang="en-US" sz="2400" dirty="0" err="1" smtClean="0"/>
              <a:t>sanitised</a:t>
            </a:r>
            <a:r>
              <a:rPr lang="en-US" sz="2400" dirty="0" smtClean="0"/>
              <a:t> pieces at the appropriate times in the approved manner (5 or 7 years per child, depending on whether or not they are successful)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sure to refer to examinations in your specific subject at all times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Well done. Your students are educated.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7812360" cy="4929411"/>
          </a:xfrm>
        </p:spPr>
        <p:txBody>
          <a:bodyPr>
            <a:normAutofit/>
          </a:bodyPr>
          <a:lstStyle/>
          <a:p>
            <a:r>
              <a:rPr lang="en-GB" dirty="0" smtClean="0"/>
              <a:t>Continually doing very well in tests etc. affirmed the belief that maths was something I was good at.</a:t>
            </a:r>
          </a:p>
          <a:p>
            <a:r>
              <a:rPr lang="en-GB" dirty="0" smtClean="0"/>
              <a:t>Primary – getting 100% in SATS mock. Sixth form – passing STEP.</a:t>
            </a:r>
          </a:p>
          <a:p>
            <a:r>
              <a:rPr lang="en-GB" dirty="0" smtClean="0"/>
              <a:t>At the start of year 11, my maths teacher decided that, since I found GCSE work easy I should try working on A-level problems, and took some A-level exams in year 11.</a:t>
            </a:r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Some overall key moments as reported by students ...</a:t>
            </a:r>
            <a:br>
              <a:rPr lang="en-GB" sz="2800" dirty="0" smtClean="0"/>
            </a:br>
            <a:r>
              <a:rPr lang="en-GB" sz="2800" dirty="0" smtClean="0"/>
              <a:t>			... </a:t>
            </a:r>
            <a:r>
              <a:rPr lang="en-GB" sz="2800" i="1" dirty="0" smtClean="0"/>
              <a:t>are these the result of a successful schooling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0872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What is education all about? Some opinions.</a:t>
            </a:r>
            <a:endParaRPr lang="en-GB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142844" y="1746112"/>
            <a:ext cx="396443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 aim of education should be to teach us rather how to think, than what to think - rather to improve our minds, so as to enable us to think for ourselves, than to load the memory with thoughts of other men.  ~Bill Beattie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4786322"/>
            <a:ext cx="4572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dirty="0" smtClean="0"/>
              <a:t>An educational system isn't worth a great deal if it teaches young people how to make a living but doesn't teach them how to make a life.  ~Author Unknown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2844" y="3720116"/>
            <a:ext cx="349188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Education is what remains after one has forgotten what one has learned in school.  ~Einstein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72066" y="2071678"/>
            <a:ext cx="350046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 object of education is to prepare the young to educate themselves throughout their lives. ~Robert Maynard Hutchins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357818" y="5000636"/>
            <a:ext cx="345638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 whole purpose of education is to turn mirrors into windows.  ~Sydney J. Harris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286248" y="3786190"/>
            <a:ext cx="4572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GB" dirty="0" smtClean="0"/>
              <a:t>Education is an ornament in prosperity and a refuge in adversity.  ~Aristotle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2876" y="1071546"/>
            <a:ext cx="878684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Education is not filling a pail but the lighting of a fire (Yeats)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Some overall key moments as reported by students ....</a:t>
            </a:r>
            <a:br>
              <a:rPr lang="en-GB" sz="2800" dirty="0" smtClean="0"/>
            </a:br>
            <a:r>
              <a:rPr lang="en-GB" sz="2800" dirty="0" smtClean="0"/>
              <a:t>			... </a:t>
            </a:r>
            <a:r>
              <a:rPr lang="en-GB" sz="2800" i="1" dirty="0" smtClean="0"/>
              <a:t>are these the result of a successful schooling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My teacher for GCSE set aside a week every now and then to study something off-syllabus ...(these) changed my views on mathematics from thinking it was merely equations to understanding how fundamental it is.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In a particular area of mathematics that I just started to learn all the new things just don’t make sense, I notice a little key bit, or just because of spending some time thinking about it, the whole starts to form a big picture, and suddenly I see deeper connections and I have a much more stable and deep understanding.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Most people believe that mathematics is about the ‘correct answer’. Actually, this is not true. Mathematics is more about the journey one takes in solving a problem and this is what I realised as I matured in the subject and that it why I study it.  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0872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What do students find interesting?</a:t>
            </a:r>
            <a:endParaRPr lang="en-GB" sz="3200" i="1" dirty="0"/>
          </a:p>
        </p:txBody>
      </p:sp>
      <p:sp>
        <p:nvSpPr>
          <p:cNvPr id="11" name="Rectangle 10"/>
          <p:cNvSpPr/>
          <p:nvPr/>
        </p:nvSpPr>
        <p:spPr>
          <a:xfrm>
            <a:off x="214282" y="128586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1214422"/>
            <a:ext cx="8715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don’t know.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do, however, know lots of things I find interesting.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think that all students are interested in lots of things.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think that students work harder when interested and motivated than not.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Time to go fishing!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1377" y="3610535"/>
            <a:ext cx="2720522" cy="35004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8733" y="714522"/>
            <a:ext cx="2357151" cy="307180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000108"/>
            <a:ext cx="2268992" cy="17859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Gone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fishin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endParaRPr kumimoji="0" lang="en-GB" sz="5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72132" y="928670"/>
            <a:ext cx="3429024" cy="5357850"/>
            <a:chOff x="5572132" y="928670"/>
            <a:chExt cx="3429024" cy="535785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2132" y="3429000"/>
              <a:ext cx="3415085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2132" y="928670"/>
              <a:ext cx="3429024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000372"/>
            <a:ext cx="2466975" cy="18478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Education is not filling a pail but the lighting of a fire (Yeats)</a:t>
            </a:r>
            <a:r>
              <a:rPr lang="en-GB" sz="5300" dirty="0" smtClean="0"/>
              <a:t/>
            </a:r>
            <a:br>
              <a:rPr lang="en-GB" sz="5300" dirty="0" smtClean="0"/>
            </a:br>
            <a:endParaRPr lang="en-GB" sz="3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487</Words>
  <Application>Microsoft Office PowerPoint</Application>
  <PresentationFormat>On-screen Show (4:3)</PresentationFormat>
  <Paragraphs>49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Isn’t it the case that there ain’t nothin’ that you wouldn’t do for all of your students if you were a teacher? </vt:lpstr>
      <vt:lpstr>What should drive education?</vt:lpstr>
      <vt:lpstr>How to teach – modern recipe</vt:lpstr>
      <vt:lpstr>Some overall key moments as reported by students ...    ... are these the result of a successful schooling?</vt:lpstr>
      <vt:lpstr>What is education all about? Some opinions.</vt:lpstr>
      <vt:lpstr>Some overall key moments as reported by students ....    ... are these the result of a successful schooling?</vt:lpstr>
      <vt:lpstr>What do students find interesting?</vt:lpstr>
      <vt:lpstr>Slide 8</vt:lpstr>
      <vt:lpstr> Education is not filling a pail but the lighting of a fire (Yeats)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96</cp:revision>
  <dcterms:created xsi:type="dcterms:W3CDTF">2011-04-13T16:08:39Z</dcterms:created>
  <dcterms:modified xsi:type="dcterms:W3CDTF">2011-10-03T10:34:41Z</dcterms:modified>
</cp:coreProperties>
</file>