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60" r:id="rId5"/>
    <p:sldId id="261" r:id="rId6"/>
    <p:sldId id="262" r:id="rId7"/>
    <p:sldId id="259"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A8C74E4-FAAD-4BAF-9AE4-7C08E9890536}" type="datetimeFigureOut">
              <a:rPr lang="en-GB" smtClean="0"/>
              <a:t>29/11/2011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444848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8C74E4-FAAD-4BAF-9AE4-7C08E9890536}" type="datetimeFigureOut">
              <a:rPr lang="en-GB" smtClean="0"/>
              <a:t>29/11/2011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238024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8C74E4-FAAD-4BAF-9AE4-7C08E9890536}" type="datetimeFigureOut">
              <a:rPr lang="en-GB" smtClean="0"/>
              <a:t>29/11/2011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805170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8C74E4-FAAD-4BAF-9AE4-7C08E9890536}" type="datetimeFigureOut">
              <a:rPr lang="en-GB" smtClean="0"/>
              <a:t>29/11/2011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3269955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8C74E4-FAAD-4BAF-9AE4-7C08E9890536}" type="datetimeFigureOut">
              <a:rPr lang="en-GB" smtClean="0"/>
              <a:t>29/11/2011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3811598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A8C74E4-FAAD-4BAF-9AE4-7C08E9890536}" type="datetimeFigureOut">
              <a:rPr lang="en-GB" smtClean="0"/>
              <a:t>29/11/2011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128002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A8C74E4-FAAD-4BAF-9AE4-7C08E9890536}" type="datetimeFigureOut">
              <a:rPr lang="en-GB" smtClean="0"/>
              <a:t>29/11/2011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4114598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A8C74E4-FAAD-4BAF-9AE4-7C08E9890536}" type="datetimeFigureOut">
              <a:rPr lang="en-GB" smtClean="0"/>
              <a:t>29/11/2011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3376893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C74E4-FAAD-4BAF-9AE4-7C08E9890536}" type="datetimeFigureOut">
              <a:rPr lang="en-GB" smtClean="0"/>
              <a:t>29/11/2011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716584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C74E4-FAAD-4BAF-9AE4-7C08E9890536}" type="datetimeFigureOut">
              <a:rPr lang="en-GB" smtClean="0"/>
              <a:t>29/11/2011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3011344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C74E4-FAAD-4BAF-9AE4-7C08E9890536}" type="datetimeFigureOut">
              <a:rPr lang="en-GB" smtClean="0"/>
              <a:t>29/11/2011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5B45E9-3170-46C8-BAF4-F48B0C0E0864}" type="slidenum">
              <a:rPr lang="en-GB" smtClean="0"/>
              <a:t>‹#›</a:t>
            </a:fld>
            <a:endParaRPr lang="en-GB"/>
          </a:p>
        </p:txBody>
      </p:sp>
    </p:spTree>
    <p:extLst>
      <p:ext uri="{BB962C8B-B14F-4D97-AF65-F5344CB8AC3E}">
        <p14:creationId xmlns:p14="http://schemas.microsoft.com/office/powerpoint/2010/main" val="274669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C74E4-FAAD-4BAF-9AE4-7C08E9890536}" type="datetimeFigureOut">
              <a:rPr lang="en-GB" smtClean="0"/>
              <a:t>29/11/2011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B45E9-3170-46C8-BAF4-F48B0C0E0864}" type="slidenum">
              <a:rPr lang="en-GB" smtClean="0"/>
              <a:t>‹#›</a:t>
            </a:fld>
            <a:endParaRPr lang="en-GB"/>
          </a:p>
        </p:txBody>
      </p:sp>
    </p:spTree>
    <p:extLst>
      <p:ext uri="{BB962C8B-B14F-4D97-AF65-F5344CB8AC3E}">
        <p14:creationId xmlns:p14="http://schemas.microsoft.com/office/powerpoint/2010/main" val="1845091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7.pn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58418"/>
          </a:xfrm>
        </p:spPr>
        <p:txBody>
          <a:bodyPr>
            <a:normAutofit/>
          </a:bodyPr>
          <a:lstStyle/>
          <a:p>
            <a:r>
              <a:rPr lang="en-GB" dirty="0" smtClean="0"/>
              <a:t>Introduction to the </a:t>
            </a:r>
            <a:br>
              <a:rPr lang="en-GB" dirty="0" smtClean="0"/>
            </a:br>
            <a:r>
              <a:rPr lang="en-GB" dirty="0" smtClean="0"/>
              <a:t>Lorentz Transformation</a:t>
            </a:r>
            <a:endParaRPr lang="en-GB" dirty="0"/>
          </a:p>
        </p:txBody>
      </p:sp>
    </p:spTree>
    <p:extLst>
      <p:ext uri="{BB962C8B-B14F-4D97-AF65-F5344CB8AC3E}">
        <p14:creationId xmlns:p14="http://schemas.microsoft.com/office/powerpoint/2010/main" val="1355451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539552" y="1158455"/>
            <a:ext cx="3312368" cy="2609130"/>
            <a:chOff x="539552" y="1158455"/>
            <a:chExt cx="3312368" cy="2609130"/>
          </a:xfrm>
        </p:grpSpPr>
        <p:cxnSp>
          <p:nvCxnSpPr>
            <p:cNvPr id="11" name="Straight Arrow Connector 10"/>
            <p:cNvCxnSpPr/>
            <p:nvPr/>
          </p:nvCxnSpPr>
          <p:spPr>
            <a:xfrm flipV="1">
              <a:off x="2771800" y="1158455"/>
              <a:ext cx="720080" cy="1224135"/>
            </a:xfrm>
            <a:prstGeom prst="straightConnector1">
              <a:avLst/>
            </a:prstGeom>
            <a:ln w="762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539552" y="2382590"/>
              <a:ext cx="3312368" cy="1384995"/>
            </a:xfrm>
            <a:prstGeom prst="round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this is gamma – the third letter of the Greek alphabet</a:t>
              </a:r>
              <a:endParaRPr lang="en-GB" sz="2800" b="1" dirty="0"/>
            </a:p>
          </p:txBody>
        </p:sp>
      </p:grpSp>
      <p:sp>
        <p:nvSpPr>
          <p:cNvPr id="15" name="Rounded Rectangle 14"/>
          <p:cNvSpPr/>
          <p:nvPr/>
        </p:nvSpPr>
        <p:spPr>
          <a:xfrm>
            <a:off x="4932040" y="2534990"/>
            <a:ext cx="3312368" cy="1384995"/>
          </a:xfrm>
          <a:prstGeom prst="round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v = speed of the object (in m/s)</a:t>
            </a:r>
          </a:p>
        </p:txBody>
      </p:sp>
      <p:sp>
        <p:nvSpPr>
          <p:cNvPr id="17" name="Rounded Rectangle 16"/>
          <p:cNvSpPr/>
          <p:nvPr/>
        </p:nvSpPr>
        <p:spPr>
          <a:xfrm>
            <a:off x="4932040" y="4398815"/>
            <a:ext cx="3312368" cy="1384995"/>
          </a:xfrm>
          <a:prstGeom prst="round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c = speed of light 300,000,000 m/s which is 3×10</a:t>
            </a:r>
            <a:r>
              <a:rPr lang="en-GB" sz="2800" b="1" baseline="30000" dirty="0" smtClean="0"/>
              <a:t>8</a:t>
            </a:r>
            <a:r>
              <a:rPr lang="en-GB" sz="2800" b="1" dirty="0" smtClean="0"/>
              <a:t> m/s</a:t>
            </a:r>
          </a:p>
        </p:txBody>
      </p:sp>
      <p:sp>
        <p:nvSpPr>
          <p:cNvPr id="18" name="Rounded Rectangle 17"/>
          <p:cNvSpPr/>
          <p:nvPr/>
        </p:nvSpPr>
        <p:spPr>
          <a:xfrm>
            <a:off x="539552" y="4958036"/>
            <a:ext cx="3312368" cy="1384995"/>
          </a:xfrm>
          <a:prstGeom prst="round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m/s is often written as ms</a:t>
            </a:r>
            <a:r>
              <a:rPr lang="en-GB" sz="2800" b="1" baseline="30000" dirty="0" smtClean="0"/>
              <a:t>-1</a:t>
            </a:r>
            <a:endParaRPr lang="en-GB" sz="2800" b="1" dirty="0" smtClean="0"/>
          </a:p>
        </p:txBody>
      </p:sp>
      <mc:AlternateContent xmlns:mc="http://schemas.openxmlformats.org/markup-compatibility/2006" xmlns:a14="http://schemas.microsoft.com/office/drawing/2010/main">
        <mc:Choice Requires="a14">
          <p:sp>
            <p:nvSpPr>
              <p:cNvPr id="23" name="TextBox 22"/>
              <p:cNvSpPr txBox="1"/>
              <p:nvPr/>
            </p:nvSpPr>
            <p:spPr>
              <a:xfrm>
                <a:off x="2555776" y="260648"/>
                <a:ext cx="4608512" cy="20144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i="1" smtClean="0">
                          <a:latin typeface="Cambria Math"/>
                          <a:ea typeface="Cambria Math"/>
                        </a:rPr>
                        <m:t>𝛾</m:t>
                      </m:r>
                      <m:r>
                        <a:rPr lang="en-GB" sz="4000" b="0" i="1" smtClean="0">
                          <a:latin typeface="Cambria Math"/>
                          <a:ea typeface="Cambria Math"/>
                        </a:rPr>
                        <m:t>=</m:t>
                      </m:r>
                      <m:f>
                        <m:fPr>
                          <m:ctrlPr>
                            <a:rPr lang="en-GB" sz="4000" b="0" i="1" smtClean="0">
                              <a:latin typeface="Cambria Math"/>
                              <a:ea typeface="Cambria Math"/>
                            </a:rPr>
                          </m:ctrlPr>
                        </m:fPr>
                        <m:num>
                          <m:r>
                            <a:rPr lang="en-GB" sz="4000" b="0" i="1" smtClean="0">
                              <a:latin typeface="Cambria Math"/>
                              <a:ea typeface="Cambria Math"/>
                            </a:rPr>
                            <m:t>1</m:t>
                          </m:r>
                        </m:num>
                        <m:den>
                          <m:rad>
                            <m:radPr>
                              <m:degHide m:val="on"/>
                              <m:ctrlPr>
                                <a:rPr lang="en-GB" sz="4000" b="0" i="1" smtClean="0">
                                  <a:latin typeface="Cambria Math"/>
                                  <a:ea typeface="Cambria Math"/>
                                </a:rPr>
                              </m:ctrlPr>
                            </m:radPr>
                            <m:deg/>
                            <m:e>
                              <m:r>
                                <a:rPr lang="en-GB" sz="4000" b="0" i="1" smtClean="0">
                                  <a:latin typeface="Cambria Math"/>
                                  <a:ea typeface="Cambria Math"/>
                                </a:rPr>
                                <m:t>1−</m:t>
                              </m:r>
                              <m:box>
                                <m:boxPr>
                                  <m:ctrlPr>
                                    <a:rPr lang="en-GB" sz="4000" b="0" i="1" smtClean="0">
                                      <a:latin typeface="Cambria Math"/>
                                      <a:ea typeface="Cambria Math"/>
                                    </a:rPr>
                                  </m:ctrlPr>
                                </m:boxPr>
                                <m:e>
                                  <m:argPr>
                                    <m:argSz m:val="-1"/>
                                  </m:argPr>
                                  <m:f>
                                    <m:fPr>
                                      <m:ctrlPr>
                                        <a:rPr lang="en-GB" sz="4000" b="0" i="1" smtClean="0">
                                          <a:latin typeface="Cambria Math"/>
                                          <a:ea typeface="Cambria Math"/>
                                        </a:rPr>
                                      </m:ctrlPr>
                                    </m:fPr>
                                    <m:num>
                                      <m:sSup>
                                        <m:sSupPr>
                                          <m:ctrlPr>
                                            <a:rPr lang="en-GB" sz="4000" b="0" i="1" smtClean="0">
                                              <a:latin typeface="Cambria Math"/>
                                              <a:ea typeface="Cambria Math"/>
                                            </a:rPr>
                                          </m:ctrlPr>
                                        </m:sSupPr>
                                        <m:e>
                                          <m:r>
                                            <a:rPr lang="en-GB" sz="4000" b="0" i="1" smtClean="0">
                                              <a:latin typeface="Cambria Math"/>
                                              <a:ea typeface="Cambria Math"/>
                                            </a:rPr>
                                            <m:t>𝑣</m:t>
                                          </m:r>
                                        </m:e>
                                        <m:sup>
                                          <m:r>
                                            <a:rPr lang="en-GB" sz="4000" b="0" i="1" smtClean="0">
                                              <a:latin typeface="Cambria Math"/>
                                              <a:ea typeface="Cambria Math"/>
                                            </a:rPr>
                                            <m:t>2</m:t>
                                          </m:r>
                                        </m:sup>
                                      </m:sSup>
                                    </m:num>
                                    <m:den>
                                      <m:sSup>
                                        <m:sSupPr>
                                          <m:ctrlPr>
                                            <a:rPr lang="en-GB" sz="4000" b="0" i="1" smtClean="0">
                                              <a:latin typeface="Cambria Math"/>
                                              <a:ea typeface="Cambria Math"/>
                                            </a:rPr>
                                          </m:ctrlPr>
                                        </m:sSupPr>
                                        <m:e>
                                          <m:r>
                                            <a:rPr lang="en-GB" sz="4000" b="0" i="1" smtClean="0">
                                              <a:latin typeface="Cambria Math"/>
                                              <a:ea typeface="Cambria Math"/>
                                            </a:rPr>
                                            <m:t>𝑐</m:t>
                                          </m:r>
                                        </m:e>
                                        <m:sup>
                                          <m:r>
                                            <a:rPr lang="en-GB" sz="4000" b="0" i="1" smtClean="0">
                                              <a:latin typeface="Cambria Math"/>
                                              <a:ea typeface="Cambria Math"/>
                                            </a:rPr>
                                            <m:t>2</m:t>
                                          </m:r>
                                        </m:sup>
                                      </m:sSup>
                                    </m:den>
                                  </m:f>
                                </m:e>
                              </m:box>
                            </m:e>
                          </m:rad>
                        </m:den>
                      </m:f>
                    </m:oMath>
                  </m:oMathPara>
                </a14:m>
                <a:endParaRPr lang="en-GB" sz="4000" dirty="0"/>
              </a:p>
            </p:txBody>
          </p:sp>
        </mc:Choice>
        <mc:Fallback xmlns="">
          <p:sp>
            <p:nvSpPr>
              <p:cNvPr id="23" name="TextBox 22"/>
              <p:cNvSpPr txBox="1">
                <a:spLocks noRot="1" noChangeAspect="1" noMove="1" noResize="1" noEditPoints="1" noAdjustHandles="1" noChangeArrowheads="1" noChangeShapeType="1" noTextEdit="1"/>
              </p:cNvSpPr>
              <p:nvPr/>
            </p:nvSpPr>
            <p:spPr>
              <a:xfrm>
                <a:off x="2555776" y="260648"/>
                <a:ext cx="4608512" cy="2014462"/>
              </a:xfrm>
              <a:prstGeom prst="rect">
                <a:avLst/>
              </a:prstGeom>
              <a:blipFill rotWithShape="1">
                <a:blip r:embed="rId2"/>
                <a:stretch>
                  <a:fillRect/>
                </a:stretch>
              </a:blipFill>
            </p:spPr>
            <p:txBody>
              <a:bodyPr/>
              <a:lstStyle/>
              <a:p>
                <a:r>
                  <a:rPr lang="en-GB">
                    <a:noFill/>
                  </a:rPr>
                  <a:t> </a:t>
                </a:r>
              </a:p>
            </p:txBody>
          </p:sp>
        </mc:Fallback>
      </mc:AlternateContent>
      <p:sp>
        <p:nvSpPr>
          <p:cNvPr id="24" name="TextBox 23"/>
          <p:cNvSpPr txBox="1"/>
          <p:nvPr/>
        </p:nvSpPr>
        <p:spPr>
          <a:xfrm>
            <a:off x="179512" y="260648"/>
            <a:ext cx="3096344" cy="1446550"/>
          </a:xfrm>
          <a:prstGeom prst="rect">
            <a:avLst/>
          </a:prstGeom>
          <a:noFill/>
        </p:spPr>
        <p:txBody>
          <a:bodyPr wrap="square" rtlCol="0">
            <a:spAutoFit/>
          </a:bodyPr>
          <a:lstStyle/>
          <a:p>
            <a:r>
              <a:rPr lang="en-GB" sz="4400" dirty="0" smtClean="0"/>
              <a:t>The Lorentz Contraction</a:t>
            </a:r>
            <a:endParaRPr lang="en-GB" sz="4400" dirty="0"/>
          </a:p>
        </p:txBody>
      </p:sp>
    </p:spTree>
    <p:extLst>
      <p:ext uri="{BB962C8B-B14F-4D97-AF65-F5344CB8AC3E}">
        <p14:creationId xmlns:p14="http://schemas.microsoft.com/office/powerpoint/2010/main" val="3979617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971600" y="2996951"/>
            <a:ext cx="7200800" cy="2592289"/>
          </a:xfrm>
          <a:prstGeom prst="round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This allows us to calculate the observed length, time and mass of an object when it is travelling close to the speed of light. You need to calculate </a:t>
            </a:r>
            <a:r>
              <a:rPr lang="en-GB" sz="2800" b="1" i="1" dirty="0" smtClean="0">
                <a:latin typeface="Times New Roman" pitchFamily="18" charset="0"/>
                <a:cs typeface="Times New Roman" pitchFamily="18" charset="0"/>
              </a:rPr>
              <a:t>γ</a:t>
            </a:r>
            <a:r>
              <a:rPr lang="en-GB" sz="2800" b="1" dirty="0" smtClean="0"/>
              <a:t> for a scenario and then apply it to the relevant relativistic equation.</a:t>
            </a:r>
            <a:endParaRPr lang="en-GB" sz="2800" b="1" dirty="0"/>
          </a:p>
        </p:txBody>
      </p:sp>
      <mc:AlternateContent xmlns:mc="http://schemas.openxmlformats.org/markup-compatibility/2006" xmlns:a14="http://schemas.microsoft.com/office/drawing/2010/main">
        <mc:Choice Requires="a14">
          <p:sp>
            <p:nvSpPr>
              <p:cNvPr id="10" name="TextBox 9"/>
              <p:cNvSpPr txBox="1"/>
              <p:nvPr/>
            </p:nvSpPr>
            <p:spPr>
              <a:xfrm>
                <a:off x="2555776" y="260648"/>
                <a:ext cx="4608512" cy="20144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i="1" smtClean="0">
                          <a:latin typeface="Cambria Math"/>
                          <a:ea typeface="Cambria Math"/>
                        </a:rPr>
                        <m:t>𝛾</m:t>
                      </m:r>
                      <m:r>
                        <a:rPr lang="en-GB" sz="4000" b="0" i="1" smtClean="0">
                          <a:latin typeface="Cambria Math"/>
                          <a:ea typeface="Cambria Math"/>
                        </a:rPr>
                        <m:t>=</m:t>
                      </m:r>
                      <m:f>
                        <m:fPr>
                          <m:ctrlPr>
                            <a:rPr lang="en-GB" sz="4000" b="0" i="1" smtClean="0">
                              <a:latin typeface="Cambria Math"/>
                              <a:ea typeface="Cambria Math"/>
                            </a:rPr>
                          </m:ctrlPr>
                        </m:fPr>
                        <m:num>
                          <m:r>
                            <a:rPr lang="en-GB" sz="4000" b="0" i="1" smtClean="0">
                              <a:latin typeface="Cambria Math"/>
                              <a:ea typeface="Cambria Math"/>
                            </a:rPr>
                            <m:t>1</m:t>
                          </m:r>
                        </m:num>
                        <m:den>
                          <m:rad>
                            <m:radPr>
                              <m:degHide m:val="on"/>
                              <m:ctrlPr>
                                <a:rPr lang="en-GB" sz="4000" b="0" i="1" smtClean="0">
                                  <a:latin typeface="Cambria Math"/>
                                  <a:ea typeface="Cambria Math"/>
                                </a:rPr>
                              </m:ctrlPr>
                            </m:radPr>
                            <m:deg/>
                            <m:e>
                              <m:r>
                                <a:rPr lang="en-GB" sz="4000" b="0" i="1" smtClean="0">
                                  <a:latin typeface="Cambria Math"/>
                                  <a:ea typeface="Cambria Math"/>
                                </a:rPr>
                                <m:t>1−</m:t>
                              </m:r>
                              <m:box>
                                <m:boxPr>
                                  <m:ctrlPr>
                                    <a:rPr lang="en-GB" sz="4000" b="0" i="1" smtClean="0">
                                      <a:latin typeface="Cambria Math"/>
                                      <a:ea typeface="Cambria Math"/>
                                    </a:rPr>
                                  </m:ctrlPr>
                                </m:boxPr>
                                <m:e>
                                  <m:argPr>
                                    <m:argSz m:val="-1"/>
                                  </m:argPr>
                                  <m:f>
                                    <m:fPr>
                                      <m:ctrlPr>
                                        <a:rPr lang="en-GB" sz="4000" b="0" i="1" smtClean="0">
                                          <a:latin typeface="Cambria Math"/>
                                          <a:ea typeface="Cambria Math"/>
                                        </a:rPr>
                                      </m:ctrlPr>
                                    </m:fPr>
                                    <m:num>
                                      <m:sSup>
                                        <m:sSupPr>
                                          <m:ctrlPr>
                                            <a:rPr lang="en-GB" sz="4000" b="0" i="1" smtClean="0">
                                              <a:latin typeface="Cambria Math"/>
                                              <a:ea typeface="Cambria Math"/>
                                            </a:rPr>
                                          </m:ctrlPr>
                                        </m:sSupPr>
                                        <m:e>
                                          <m:r>
                                            <a:rPr lang="en-GB" sz="4000" b="0" i="1" smtClean="0">
                                              <a:latin typeface="Cambria Math"/>
                                              <a:ea typeface="Cambria Math"/>
                                            </a:rPr>
                                            <m:t>𝑣</m:t>
                                          </m:r>
                                        </m:e>
                                        <m:sup>
                                          <m:r>
                                            <a:rPr lang="en-GB" sz="4000" b="0" i="1" smtClean="0">
                                              <a:latin typeface="Cambria Math"/>
                                              <a:ea typeface="Cambria Math"/>
                                            </a:rPr>
                                            <m:t>2</m:t>
                                          </m:r>
                                        </m:sup>
                                      </m:sSup>
                                    </m:num>
                                    <m:den>
                                      <m:sSup>
                                        <m:sSupPr>
                                          <m:ctrlPr>
                                            <a:rPr lang="en-GB" sz="4000" b="0" i="1" smtClean="0">
                                              <a:latin typeface="Cambria Math"/>
                                              <a:ea typeface="Cambria Math"/>
                                            </a:rPr>
                                          </m:ctrlPr>
                                        </m:sSupPr>
                                        <m:e>
                                          <m:r>
                                            <a:rPr lang="en-GB" sz="4000" b="0" i="1" smtClean="0">
                                              <a:latin typeface="Cambria Math"/>
                                              <a:ea typeface="Cambria Math"/>
                                            </a:rPr>
                                            <m:t>𝑐</m:t>
                                          </m:r>
                                        </m:e>
                                        <m:sup>
                                          <m:r>
                                            <a:rPr lang="en-GB" sz="4000" b="0" i="1" smtClean="0">
                                              <a:latin typeface="Cambria Math"/>
                                              <a:ea typeface="Cambria Math"/>
                                            </a:rPr>
                                            <m:t>2</m:t>
                                          </m:r>
                                        </m:sup>
                                      </m:sSup>
                                    </m:den>
                                  </m:f>
                                </m:e>
                              </m:box>
                            </m:e>
                          </m:rad>
                        </m:den>
                      </m:f>
                    </m:oMath>
                  </m:oMathPara>
                </a14:m>
                <a:endParaRPr lang="en-GB" sz="4000" dirty="0"/>
              </a:p>
            </p:txBody>
          </p:sp>
        </mc:Choice>
        <mc:Fallback xmlns="">
          <p:sp>
            <p:nvSpPr>
              <p:cNvPr id="10" name="TextBox 9"/>
              <p:cNvSpPr txBox="1">
                <a:spLocks noRot="1" noChangeAspect="1" noMove="1" noResize="1" noEditPoints="1" noAdjustHandles="1" noChangeArrowheads="1" noChangeShapeType="1" noTextEdit="1"/>
              </p:cNvSpPr>
              <p:nvPr/>
            </p:nvSpPr>
            <p:spPr>
              <a:xfrm>
                <a:off x="2555776" y="260648"/>
                <a:ext cx="4608512" cy="2014462"/>
              </a:xfrm>
              <a:prstGeom prst="rect">
                <a:avLst/>
              </a:prstGeom>
              <a:blipFill rotWithShape="1">
                <a:blip r:embed="rId2"/>
                <a:stretch>
                  <a:fillRect/>
                </a:stretch>
              </a:blipFill>
            </p:spPr>
            <p:txBody>
              <a:bodyPr/>
              <a:lstStyle/>
              <a:p>
                <a:r>
                  <a:rPr lang="en-GB">
                    <a:noFill/>
                  </a:rPr>
                  <a:t> </a:t>
                </a:r>
              </a:p>
            </p:txBody>
          </p:sp>
        </mc:Fallback>
      </mc:AlternateContent>
      <p:sp>
        <p:nvSpPr>
          <p:cNvPr id="13" name="TextBox 12"/>
          <p:cNvSpPr txBox="1"/>
          <p:nvPr/>
        </p:nvSpPr>
        <p:spPr>
          <a:xfrm>
            <a:off x="179512" y="260648"/>
            <a:ext cx="3096344" cy="1446550"/>
          </a:xfrm>
          <a:prstGeom prst="rect">
            <a:avLst/>
          </a:prstGeom>
          <a:noFill/>
        </p:spPr>
        <p:txBody>
          <a:bodyPr wrap="square" rtlCol="0">
            <a:spAutoFit/>
          </a:bodyPr>
          <a:lstStyle/>
          <a:p>
            <a:r>
              <a:rPr lang="en-GB" sz="4400" dirty="0" smtClean="0"/>
              <a:t>The Lorentz Contraction</a:t>
            </a:r>
            <a:endParaRPr lang="en-GB" sz="4400" dirty="0"/>
          </a:p>
        </p:txBody>
      </p:sp>
    </p:spTree>
    <p:extLst>
      <p:ext uri="{BB962C8B-B14F-4D97-AF65-F5344CB8AC3E}">
        <p14:creationId xmlns:p14="http://schemas.microsoft.com/office/powerpoint/2010/main" val="3907127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TextBox 5"/>
              <p:cNvSpPr txBox="1"/>
              <p:nvPr/>
            </p:nvSpPr>
            <p:spPr>
              <a:xfrm>
                <a:off x="2555776" y="260648"/>
                <a:ext cx="4608512" cy="20144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i="1" smtClean="0">
                          <a:latin typeface="Cambria Math"/>
                          <a:ea typeface="Cambria Math"/>
                        </a:rPr>
                        <m:t>𝛾</m:t>
                      </m:r>
                      <m:r>
                        <a:rPr lang="en-GB" sz="4000" b="0" i="1" smtClean="0">
                          <a:latin typeface="Cambria Math"/>
                          <a:ea typeface="Cambria Math"/>
                        </a:rPr>
                        <m:t>=</m:t>
                      </m:r>
                      <m:f>
                        <m:fPr>
                          <m:ctrlPr>
                            <a:rPr lang="en-GB" sz="4000" b="0" i="1" smtClean="0">
                              <a:latin typeface="Cambria Math"/>
                              <a:ea typeface="Cambria Math"/>
                            </a:rPr>
                          </m:ctrlPr>
                        </m:fPr>
                        <m:num>
                          <m:r>
                            <a:rPr lang="en-GB" sz="4000" b="0" i="1" smtClean="0">
                              <a:latin typeface="Cambria Math"/>
                              <a:ea typeface="Cambria Math"/>
                            </a:rPr>
                            <m:t>1</m:t>
                          </m:r>
                        </m:num>
                        <m:den>
                          <m:rad>
                            <m:radPr>
                              <m:degHide m:val="on"/>
                              <m:ctrlPr>
                                <a:rPr lang="en-GB" sz="4000" b="0" i="1" smtClean="0">
                                  <a:latin typeface="Cambria Math"/>
                                  <a:ea typeface="Cambria Math"/>
                                </a:rPr>
                              </m:ctrlPr>
                            </m:radPr>
                            <m:deg/>
                            <m:e>
                              <m:r>
                                <a:rPr lang="en-GB" sz="4000" b="0" i="1" smtClean="0">
                                  <a:latin typeface="Cambria Math"/>
                                  <a:ea typeface="Cambria Math"/>
                                </a:rPr>
                                <m:t>1−</m:t>
                              </m:r>
                              <m:box>
                                <m:boxPr>
                                  <m:ctrlPr>
                                    <a:rPr lang="en-GB" sz="4000" b="0" i="1" smtClean="0">
                                      <a:latin typeface="Cambria Math"/>
                                      <a:ea typeface="Cambria Math"/>
                                    </a:rPr>
                                  </m:ctrlPr>
                                </m:boxPr>
                                <m:e>
                                  <m:argPr>
                                    <m:argSz m:val="-1"/>
                                  </m:argPr>
                                  <m:f>
                                    <m:fPr>
                                      <m:ctrlPr>
                                        <a:rPr lang="en-GB" sz="4000" b="0" i="1" smtClean="0">
                                          <a:latin typeface="Cambria Math"/>
                                          <a:ea typeface="Cambria Math"/>
                                        </a:rPr>
                                      </m:ctrlPr>
                                    </m:fPr>
                                    <m:num>
                                      <m:sSup>
                                        <m:sSupPr>
                                          <m:ctrlPr>
                                            <a:rPr lang="en-GB" sz="4000" b="0" i="1" smtClean="0">
                                              <a:latin typeface="Cambria Math"/>
                                              <a:ea typeface="Cambria Math"/>
                                            </a:rPr>
                                          </m:ctrlPr>
                                        </m:sSupPr>
                                        <m:e>
                                          <m:r>
                                            <a:rPr lang="en-GB" sz="4000" b="0" i="1" smtClean="0">
                                              <a:latin typeface="Cambria Math"/>
                                              <a:ea typeface="Cambria Math"/>
                                            </a:rPr>
                                            <m:t>𝑣</m:t>
                                          </m:r>
                                        </m:e>
                                        <m:sup>
                                          <m:r>
                                            <a:rPr lang="en-GB" sz="4000" b="0" i="1" smtClean="0">
                                              <a:latin typeface="Cambria Math"/>
                                              <a:ea typeface="Cambria Math"/>
                                            </a:rPr>
                                            <m:t>2</m:t>
                                          </m:r>
                                        </m:sup>
                                      </m:sSup>
                                    </m:num>
                                    <m:den>
                                      <m:sSup>
                                        <m:sSupPr>
                                          <m:ctrlPr>
                                            <a:rPr lang="en-GB" sz="4000" b="0" i="1" smtClean="0">
                                              <a:latin typeface="Cambria Math"/>
                                              <a:ea typeface="Cambria Math"/>
                                            </a:rPr>
                                          </m:ctrlPr>
                                        </m:sSupPr>
                                        <m:e>
                                          <m:r>
                                            <a:rPr lang="en-GB" sz="4000" b="0" i="1" smtClean="0">
                                              <a:latin typeface="Cambria Math"/>
                                              <a:ea typeface="Cambria Math"/>
                                            </a:rPr>
                                            <m:t>𝑐</m:t>
                                          </m:r>
                                        </m:e>
                                        <m:sup>
                                          <m:r>
                                            <a:rPr lang="en-GB" sz="4000" b="0" i="1" smtClean="0">
                                              <a:latin typeface="Cambria Math"/>
                                              <a:ea typeface="Cambria Math"/>
                                            </a:rPr>
                                            <m:t>2</m:t>
                                          </m:r>
                                        </m:sup>
                                      </m:sSup>
                                    </m:den>
                                  </m:f>
                                </m:e>
                              </m:box>
                            </m:e>
                          </m:rad>
                        </m:den>
                      </m:f>
                    </m:oMath>
                  </m:oMathPara>
                </a14:m>
                <a:endParaRPr lang="en-GB" sz="4000" dirty="0"/>
              </a:p>
            </p:txBody>
          </p:sp>
        </mc:Choice>
        <mc:Fallback xmlns="">
          <p:sp>
            <p:nvSpPr>
              <p:cNvPr id="6" name="TextBox 5"/>
              <p:cNvSpPr txBox="1">
                <a:spLocks noRot="1" noChangeAspect="1" noMove="1" noResize="1" noEditPoints="1" noAdjustHandles="1" noChangeArrowheads="1" noChangeShapeType="1" noTextEdit="1"/>
              </p:cNvSpPr>
              <p:nvPr/>
            </p:nvSpPr>
            <p:spPr>
              <a:xfrm>
                <a:off x="2555776" y="260648"/>
                <a:ext cx="4608512" cy="2014462"/>
              </a:xfrm>
              <a:prstGeom prst="rect">
                <a:avLst/>
              </a:prstGeom>
              <a:blipFill rotWithShape="1">
                <a:blip r:embed="rId2"/>
                <a:stretch>
                  <a:fillRect/>
                </a:stretch>
              </a:blipFill>
            </p:spPr>
            <p:txBody>
              <a:bodyPr/>
              <a:lstStyle/>
              <a:p>
                <a:r>
                  <a:rPr lang="en-GB">
                    <a:noFill/>
                  </a:rPr>
                  <a:t> </a:t>
                </a:r>
              </a:p>
            </p:txBody>
          </p:sp>
        </mc:Fallback>
      </mc:AlternateContent>
      <p:sp>
        <p:nvSpPr>
          <p:cNvPr id="7" name="TextBox 6"/>
          <p:cNvSpPr txBox="1"/>
          <p:nvPr/>
        </p:nvSpPr>
        <p:spPr>
          <a:xfrm>
            <a:off x="179512" y="260648"/>
            <a:ext cx="3096344" cy="1446550"/>
          </a:xfrm>
          <a:prstGeom prst="rect">
            <a:avLst/>
          </a:prstGeom>
          <a:noFill/>
        </p:spPr>
        <p:txBody>
          <a:bodyPr wrap="square" rtlCol="0">
            <a:spAutoFit/>
          </a:bodyPr>
          <a:lstStyle/>
          <a:p>
            <a:r>
              <a:rPr lang="en-GB" sz="4400" dirty="0" smtClean="0"/>
              <a:t>The Lorentz Contraction</a:t>
            </a:r>
            <a:endParaRPr lang="en-GB" sz="4400" dirty="0"/>
          </a:p>
        </p:txBody>
      </p:sp>
      <p:sp>
        <p:nvSpPr>
          <p:cNvPr id="12" name="Rounded Rectangle 11"/>
          <p:cNvSpPr/>
          <p:nvPr/>
        </p:nvSpPr>
        <p:spPr>
          <a:xfrm>
            <a:off x="611560" y="2492896"/>
            <a:ext cx="4968552" cy="4104457"/>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a:t>Length contraction</a:t>
            </a:r>
            <a:r>
              <a:rPr lang="en-GB" sz="2800" dirty="0"/>
              <a:t> states that the original Length (</a:t>
            </a:r>
            <a:r>
              <a:rPr lang="en-GB" sz="2800" i="1" dirty="0"/>
              <a:t>L</a:t>
            </a:r>
            <a:r>
              <a:rPr lang="en-GB" sz="2800" i="1" baseline="-25000" dirty="0"/>
              <a:t>o</a:t>
            </a:r>
            <a:r>
              <a:rPr lang="en-GB" sz="2800" dirty="0"/>
              <a:t>) of an object gets smaller, according to an external (stationary) observer, when travelling close to the speed of light (c). This new length is </a:t>
            </a:r>
            <a:r>
              <a:rPr lang="en-GB" sz="2800" i="1" dirty="0"/>
              <a:t>L.</a:t>
            </a:r>
            <a:endParaRPr lang="en-GB" sz="2800" dirty="0"/>
          </a:p>
        </p:txBody>
      </p:sp>
      <mc:AlternateContent xmlns:mc="http://schemas.openxmlformats.org/markup-compatibility/2006" xmlns:a14="http://schemas.microsoft.com/office/drawing/2010/main">
        <mc:Choice Requires="a14">
          <p:sp>
            <p:nvSpPr>
              <p:cNvPr id="8" name="TextBox 7"/>
              <p:cNvSpPr txBox="1"/>
              <p:nvPr/>
            </p:nvSpPr>
            <p:spPr>
              <a:xfrm>
                <a:off x="6084168" y="3501008"/>
                <a:ext cx="2448272" cy="134120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b="0" i="1" smtClean="0">
                          <a:latin typeface="Cambria Math"/>
                          <a:ea typeface="Cambria Math"/>
                        </a:rPr>
                        <m:t>𝐿</m:t>
                      </m:r>
                      <m:r>
                        <a:rPr lang="en-GB" sz="4000" b="0" i="1" smtClean="0">
                          <a:latin typeface="Cambria Math"/>
                          <a:ea typeface="Cambria Math"/>
                        </a:rPr>
                        <m:t>=</m:t>
                      </m:r>
                      <m:f>
                        <m:fPr>
                          <m:ctrlPr>
                            <a:rPr lang="en-GB" sz="4000" b="0" i="1" smtClean="0">
                              <a:latin typeface="Cambria Math"/>
                              <a:ea typeface="Cambria Math"/>
                            </a:rPr>
                          </m:ctrlPr>
                        </m:fPr>
                        <m:num>
                          <m:sSub>
                            <m:sSubPr>
                              <m:ctrlPr>
                                <a:rPr lang="en-GB" sz="4000" b="0" i="1" smtClean="0">
                                  <a:latin typeface="Cambria Math"/>
                                  <a:ea typeface="Cambria Math"/>
                                </a:rPr>
                              </m:ctrlPr>
                            </m:sSubPr>
                            <m:e>
                              <m:r>
                                <a:rPr lang="en-GB" sz="4000" b="0" i="1" smtClean="0">
                                  <a:latin typeface="Cambria Math"/>
                                  <a:ea typeface="Cambria Math"/>
                                </a:rPr>
                                <m:t>𝐿</m:t>
                              </m:r>
                            </m:e>
                            <m:sub>
                              <m:r>
                                <a:rPr lang="en-GB" sz="4000" b="0" i="1" smtClean="0">
                                  <a:latin typeface="Cambria Math"/>
                                  <a:ea typeface="Cambria Math"/>
                                </a:rPr>
                                <m:t>0</m:t>
                              </m:r>
                            </m:sub>
                          </m:sSub>
                        </m:num>
                        <m:den>
                          <m:r>
                            <a:rPr lang="en-GB" sz="4000" b="0" i="1" smtClean="0">
                              <a:latin typeface="Cambria Math"/>
                              <a:ea typeface="Cambria Math"/>
                            </a:rPr>
                            <m:t>𝛾</m:t>
                          </m:r>
                        </m:den>
                      </m:f>
                    </m:oMath>
                  </m:oMathPara>
                </a14:m>
                <a:endParaRPr lang="en-GB" sz="4000" dirty="0"/>
              </a:p>
            </p:txBody>
          </p:sp>
        </mc:Choice>
        <mc:Fallback xmlns="">
          <p:sp>
            <p:nvSpPr>
              <p:cNvPr id="8" name="TextBox 7"/>
              <p:cNvSpPr txBox="1">
                <a:spLocks noRot="1" noChangeAspect="1" noMove="1" noResize="1" noEditPoints="1" noAdjustHandles="1" noChangeArrowheads="1" noChangeShapeType="1" noTextEdit="1"/>
              </p:cNvSpPr>
              <p:nvPr/>
            </p:nvSpPr>
            <p:spPr>
              <a:xfrm>
                <a:off x="6084168" y="3501008"/>
                <a:ext cx="2448272" cy="1341201"/>
              </a:xfrm>
              <a:prstGeom prst="rect">
                <a:avLst/>
              </a:prstGeom>
              <a:blipFill rotWithShape="1">
                <a:blip r:embed="rId3"/>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793134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TextBox 5"/>
              <p:cNvSpPr txBox="1"/>
              <p:nvPr/>
            </p:nvSpPr>
            <p:spPr>
              <a:xfrm>
                <a:off x="2555776" y="260648"/>
                <a:ext cx="4608512" cy="20144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i="1" smtClean="0">
                          <a:latin typeface="Cambria Math"/>
                          <a:ea typeface="Cambria Math"/>
                        </a:rPr>
                        <m:t>𝛾</m:t>
                      </m:r>
                      <m:r>
                        <a:rPr lang="en-GB" sz="4000" b="0" i="1" smtClean="0">
                          <a:latin typeface="Cambria Math"/>
                          <a:ea typeface="Cambria Math"/>
                        </a:rPr>
                        <m:t>=</m:t>
                      </m:r>
                      <m:f>
                        <m:fPr>
                          <m:ctrlPr>
                            <a:rPr lang="en-GB" sz="4000" b="0" i="1" smtClean="0">
                              <a:latin typeface="Cambria Math"/>
                              <a:ea typeface="Cambria Math"/>
                            </a:rPr>
                          </m:ctrlPr>
                        </m:fPr>
                        <m:num>
                          <m:r>
                            <a:rPr lang="en-GB" sz="4000" b="0" i="1" smtClean="0">
                              <a:latin typeface="Cambria Math"/>
                              <a:ea typeface="Cambria Math"/>
                            </a:rPr>
                            <m:t>1</m:t>
                          </m:r>
                        </m:num>
                        <m:den>
                          <m:rad>
                            <m:radPr>
                              <m:degHide m:val="on"/>
                              <m:ctrlPr>
                                <a:rPr lang="en-GB" sz="4000" b="0" i="1" smtClean="0">
                                  <a:latin typeface="Cambria Math"/>
                                  <a:ea typeface="Cambria Math"/>
                                </a:rPr>
                              </m:ctrlPr>
                            </m:radPr>
                            <m:deg/>
                            <m:e>
                              <m:r>
                                <a:rPr lang="en-GB" sz="4000" b="0" i="1" smtClean="0">
                                  <a:latin typeface="Cambria Math"/>
                                  <a:ea typeface="Cambria Math"/>
                                </a:rPr>
                                <m:t>1−</m:t>
                              </m:r>
                              <m:box>
                                <m:boxPr>
                                  <m:ctrlPr>
                                    <a:rPr lang="en-GB" sz="4000" b="0" i="1" smtClean="0">
                                      <a:latin typeface="Cambria Math"/>
                                      <a:ea typeface="Cambria Math"/>
                                    </a:rPr>
                                  </m:ctrlPr>
                                </m:boxPr>
                                <m:e>
                                  <m:argPr>
                                    <m:argSz m:val="-1"/>
                                  </m:argPr>
                                  <m:f>
                                    <m:fPr>
                                      <m:ctrlPr>
                                        <a:rPr lang="en-GB" sz="4000" b="0" i="1" smtClean="0">
                                          <a:latin typeface="Cambria Math"/>
                                          <a:ea typeface="Cambria Math"/>
                                        </a:rPr>
                                      </m:ctrlPr>
                                    </m:fPr>
                                    <m:num>
                                      <m:sSup>
                                        <m:sSupPr>
                                          <m:ctrlPr>
                                            <a:rPr lang="en-GB" sz="4000" b="0" i="1" smtClean="0">
                                              <a:latin typeface="Cambria Math"/>
                                              <a:ea typeface="Cambria Math"/>
                                            </a:rPr>
                                          </m:ctrlPr>
                                        </m:sSupPr>
                                        <m:e>
                                          <m:r>
                                            <a:rPr lang="en-GB" sz="4000" b="0" i="1" smtClean="0">
                                              <a:latin typeface="Cambria Math"/>
                                              <a:ea typeface="Cambria Math"/>
                                            </a:rPr>
                                            <m:t>𝑣</m:t>
                                          </m:r>
                                        </m:e>
                                        <m:sup>
                                          <m:r>
                                            <a:rPr lang="en-GB" sz="4000" b="0" i="1" smtClean="0">
                                              <a:latin typeface="Cambria Math"/>
                                              <a:ea typeface="Cambria Math"/>
                                            </a:rPr>
                                            <m:t>2</m:t>
                                          </m:r>
                                        </m:sup>
                                      </m:sSup>
                                    </m:num>
                                    <m:den>
                                      <m:sSup>
                                        <m:sSupPr>
                                          <m:ctrlPr>
                                            <a:rPr lang="en-GB" sz="4000" b="0" i="1" smtClean="0">
                                              <a:latin typeface="Cambria Math"/>
                                              <a:ea typeface="Cambria Math"/>
                                            </a:rPr>
                                          </m:ctrlPr>
                                        </m:sSupPr>
                                        <m:e>
                                          <m:r>
                                            <a:rPr lang="en-GB" sz="4000" b="0" i="1" smtClean="0">
                                              <a:latin typeface="Cambria Math"/>
                                              <a:ea typeface="Cambria Math"/>
                                            </a:rPr>
                                            <m:t>𝑐</m:t>
                                          </m:r>
                                        </m:e>
                                        <m:sup>
                                          <m:r>
                                            <a:rPr lang="en-GB" sz="4000" b="0" i="1" smtClean="0">
                                              <a:latin typeface="Cambria Math"/>
                                              <a:ea typeface="Cambria Math"/>
                                            </a:rPr>
                                            <m:t>2</m:t>
                                          </m:r>
                                        </m:sup>
                                      </m:sSup>
                                    </m:den>
                                  </m:f>
                                </m:e>
                              </m:box>
                            </m:e>
                          </m:rad>
                        </m:den>
                      </m:f>
                    </m:oMath>
                  </m:oMathPara>
                </a14:m>
                <a:endParaRPr lang="en-GB" sz="4000" dirty="0"/>
              </a:p>
            </p:txBody>
          </p:sp>
        </mc:Choice>
        <mc:Fallback xmlns="">
          <p:sp>
            <p:nvSpPr>
              <p:cNvPr id="6" name="TextBox 5"/>
              <p:cNvSpPr txBox="1">
                <a:spLocks noRot="1" noChangeAspect="1" noMove="1" noResize="1" noEditPoints="1" noAdjustHandles="1" noChangeArrowheads="1" noChangeShapeType="1" noTextEdit="1"/>
              </p:cNvSpPr>
              <p:nvPr/>
            </p:nvSpPr>
            <p:spPr>
              <a:xfrm>
                <a:off x="2555776" y="260648"/>
                <a:ext cx="4608512" cy="2014462"/>
              </a:xfrm>
              <a:prstGeom prst="rect">
                <a:avLst/>
              </a:prstGeom>
              <a:blipFill rotWithShape="1">
                <a:blip r:embed="rId2"/>
                <a:stretch>
                  <a:fillRect/>
                </a:stretch>
              </a:blipFill>
            </p:spPr>
            <p:txBody>
              <a:bodyPr/>
              <a:lstStyle/>
              <a:p>
                <a:r>
                  <a:rPr lang="en-GB">
                    <a:noFill/>
                  </a:rPr>
                  <a:t> </a:t>
                </a:r>
              </a:p>
            </p:txBody>
          </p:sp>
        </mc:Fallback>
      </mc:AlternateContent>
      <p:sp>
        <p:nvSpPr>
          <p:cNvPr id="7" name="TextBox 6"/>
          <p:cNvSpPr txBox="1"/>
          <p:nvPr/>
        </p:nvSpPr>
        <p:spPr>
          <a:xfrm>
            <a:off x="179512" y="260648"/>
            <a:ext cx="3096344" cy="1446550"/>
          </a:xfrm>
          <a:prstGeom prst="rect">
            <a:avLst/>
          </a:prstGeom>
          <a:noFill/>
        </p:spPr>
        <p:txBody>
          <a:bodyPr wrap="square" rtlCol="0">
            <a:spAutoFit/>
          </a:bodyPr>
          <a:lstStyle/>
          <a:p>
            <a:r>
              <a:rPr lang="en-GB" sz="4400" dirty="0" smtClean="0"/>
              <a:t>The Lorentz Contraction</a:t>
            </a:r>
            <a:endParaRPr lang="en-GB" sz="4400" dirty="0"/>
          </a:p>
        </p:txBody>
      </p:sp>
      <p:sp>
        <p:nvSpPr>
          <p:cNvPr id="12" name="Rounded Rectangle 11"/>
          <p:cNvSpPr/>
          <p:nvPr/>
        </p:nvSpPr>
        <p:spPr>
          <a:xfrm>
            <a:off x="611560" y="2348880"/>
            <a:ext cx="7992888" cy="1944215"/>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smtClean="0"/>
              <a:t>Jim has a problem.  His garage is 4 metres long, but his ladder is 5 metres.  The ladder won’t fit!  </a:t>
            </a:r>
          </a:p>
          <a:p>
            <a:pPr lvl="0"/>
            <a:r>
              <a:rPr lang="en-GB" sz="2800" b="1" dirty="0" smtClean="0"/>
              <a:t>[We will assume Jim isn’t clued up enough to consider putting it diagonally …]</a:t>
            </a:r>
            <a:endParaRPr lang="en-GB" sz="2800" dirty="0"/>
          </a:p>
        </p:txBody>
      </p:sp>
      <mc:AlternateContent xmlns:mc="http://schemas.openxmlformats.org/markup-compatibility/2006" xmlns:a14="http://schemas.microsoft.com/office/drawing/2010/main">
        <mc:Choice Requires="a14">
          <p:sp>
            <p:nvSpPr>
              <p:cNvPr id="9" name="TextBox 8"/>
              <p:cNvSpPr txBox="1"/>
              <p:nvPr/>
            </p:nvSpPr>
            <p:spPr>
              <a:xfrm>
                <a:off x="6732240" y="431615"/>
                <a:ext cx="2448272" cy="134120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b="0" i="1" smtClean="0">
                          <a:latin typeface="Cambria Math"/>
                          <a:ea typeface="Cambria Math"/>
                        </a:rPr>
                        <m:t>𝐿</m:t>
                      </m:r>
                      <m:r>
                        <a:rPr lang="en-GB" sz="4000" b="0" i="1" smtClean="0">
                          <a:latin typeface="Cambria Math"/>
                          <a:ea typeface="Cambria Math"/>
                        </a:rPr>
                        <m:t>=</m:t>
                      </m:r>
                      <m:f>
                        <m:fPr>
                          <m:ctrlPr>
                            <a:rPr lang="en-GB" sz="4000" b="0" i="1" smtClean="0">
                              <a:latin typeface="Cambria Math"/>
                              <a:ea typeface="Cambria Math"/>
                            </a:rPr>
                          </m:ctrlPr>
                        </m:fPr>
                        <m:num>
                          <m:sSub>
                            <m:sSubPr>
                              <m:ctrlPr>
                                <a:rPr lang="en-GB" sz="4000" b="0" i="1" smtClean="0">
                                  <a:latin typeface="Cambria Math"/>
                                  <a:ea typeface="Cambria Math"/>
                                </a:rPr>
                              </m:ctrlPr>
                            </m:sSubPr>
                            <m:e>
                              <m:r>
                                <a:rPr lang="en-GB" sz="4000" b="0" i="1" smtClean="0">
                                  <a:latin typeface="Cambria Math"/>
                                  <a:ea typeface="Cambria Math"/>
                                </a:rPr>
                                <m:t>𝐿</m:t>
                              </m:r>
                            </m:e>
                            <m:sub>
                              <m:r>
                                <a:rPr lang="en-GB" sz="4000" b="0" i="1" smtClean="0">
                                  <a:latin typeface="Cambria Math"/>
                                  <a:ea typeface="Cambria Math"/>
                                </a:rPr>
                                <m:t>0</m:t>
                              </m:r>
                            </m:sub>
                          </m:sSub>
                        </m:num>
                        <m:den>
                          <m:r>
                            <a:rPr lang="en-GB" sz="4000" b="0" i="1" smtClean="0">
                              <a:latin typeface="Cambria Math"/>
                              <a:ea typeface="Cambria Math"/>
                            </a:rPr>
                            <m:t>𝛾</m:t>
                          </m:r>
                        </m:den>
                      </m:f>
                    </m:oMath>
                  </m:oMathPara>
                </a14:m>
                <a:endParaRPr lang="en-GB" sz="4000" dirty="0"/>
              </a:p>
            </p:txBody>
          </p:sp>
        </mc:Choice>
        <mc:Fallback xmlns="">
          <p:sp>
            <p:nvSpPr>
              <p:cNvPr id="9" name="TextBox 8"/>
              <p:cNvSpPr txBox="1">
                <a:spLocks noRot="1" noChangeAspect="1" noMove="1" noResize="1" noEditPoints="1" noAdjustHandles="1" noChangeArrowheads="1" noChangeShapeType="1" noTextEdit="1"/>
              </p:cNvSpPr>
              <p:nvPr/>
            </p:nvSpPr>
            <p:spPr>
              <a:xfrm>
                <a:off x="6732240" y="431615"/>
                <a:ext cx="2448272" cy="1341201"/>
              </a:xfrm>
              <a:prstGeom prst="rect">
                <a:avLst/>
              </a:prstGeom>
              <a:blipFill rotWithShape="1">
                <a:blip r:embed="rId3"/>
                <a:stretch>
                  <a:fillRect/>
                </a:stretch>
              </a:blipFill>
            </p:spPr>
            <p:txBody>
              <a:bodyPr/>
              <a:lstStyle/>
              <a:p>
                <a:r>
                  <a:rPr lang="en-GB">
                    <a:noFill/>
                  </a:rPr>
                  <a:t> </a:t>
                </a:r>
              </a:p>
            </p:txBody>
          </p:sp>
        </mc:Fallback>
      </mc:AlternateContent>
      <p:grpSp>
        <p:nvGrpSpPr>
          <p:cNvPr id="31" name="Group 30"/>
          <p:cNvGrpSpPr/>
          <p:nvPr/>
        </p:nvGrpSpPr>
        <p:grpSpPr>
          <a:xfrm>
            <a:off x="5580112" y="4941168"/>
            <a:ext cx="2664296" cy="288032"/>
            <a:chOff x="1835696" y="4293096"/>
            <a:chExt cx="2664296" cy="288032"/>
          </a:xfrm>
        </p:grpSpPr>
        <p:cxnSp>
          <p:nvCxnSpPr>
            <p:cNvPr id="3" name="Straight Connector 2"/>
            <p:cNvCxnSpPr/>
            <p:nvPr/>
          </p:nvCxnSpPr>
          <p:spPr>
            <a:xfrm>
              <a:off x="1835696" y="4293096"/>
              <a:ext cx="266429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35696" y="4581128"/>
              <a:ext cx="266429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979712"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123728"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267744"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411760"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555776"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699792"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843808"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987824"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131840"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275856"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419872"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563888"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707904"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851920"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995936"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139952"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283968"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4427984" y="4293096"/>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32" name="Rectangle 31"/>
          <p:cNvSpPr/>
          <p:nvPr/>
        </p:nvSpPr>
        <p:spPr>
          <a:xfrm>
            <a:off x="591392" y="4666424"/>
            <a:ext cx="216024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p:cNvSpPr txBox="1"/>
          <p:nvPr/>
        </p:nvSpPr>
        <p:spPr>
          <a:xfrm>
            <a:off x="1097588" y="5836622"/>
            <a:ext cx="1012393" cy="369332"/>
          </a:xfrm>
          <a:prstGeom prst="rect">
            <a:avLst/>
          </a:prstGeom>
          <a:noFill/>
        </p:spPr>
        <p:txBody>
          <a:bodyPr wrap="none" rtlCol="0">
            <a:spAutoFit/>
          </a:bodyPr>
          <a:lstStyle/>
          <a:p>
            <a:r>
              <a:rPr lang="en-GB" dirty="0" smtClean="0"/>
              <a:t>4 metres</a:t>
            </a:r>
            <a:endParaRPr lang="en-GB" dirty="0"/>
          </a:p>
        </p:txBody>
      </p:sp>
      <p:cxnSp>
        <p:nvCxnSpPr>
          <p:cNvPr id="37" name="Straight Arrow Connector 36"/>
          <p:cNvCxnSpPr>
            <a:stCxn id="35" idx="3"/>
          </p:cNvCxnSpPr>
          <p:nvPr/>
        </p:nvCxnSpPr>
        <p:spPr>
          <a:xfrm>
            <a:off x="2109981" y="6021288"/>
            <a:ext cx="641651"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35" idx="1"/>
          </p:cNvCxnSpPr>
          <p:nvPr/>
        </p:nvCxnSpPr>
        <p:spPr>
          <a:xfrm flipH="1">
            <a:off x="611560" y="6021288"/>
            <a:ext cx="486028"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302332" y="5301208"/>
            <a:ext cx="1012393" cy="369332"/>
          </a:xfrm>
          <a:prstGeom prst="rect">
            <a:avLst/>
          </a:prstGeom>
          <a:noFill/>
        </p:spPr>
        <p:txBody>
          <a:bodyPr wrap="none" rtlCol="0">
            <a:spAutoFit/>
          </a:bodyPr>
          <a:lstStyle/>
          <a:p>
            <a:r>
              <a:rPr lang="en-GB" dirty="0"/>
              <a:t>5</a:t>
            </a:r>
            <a:r>
              <a:rPr lang="en-GB" dirty="0" smtClean="0"/>
              <a:t> metres</a:t>
            </a:r>
            <a:endParaRPr lang="en-GB" dirty="0"/>
          </a:p>
        </p:txBody>
      </p:sp>
      <p:cxnSp>
        <p:nvCxnSpPr>
          <p:cNvPr id="42" name="Straight Arrow Connector 41"/>
          <p:cNvCxnSpPr>
            <a:stCxn id="41" idx="3"/>
          </p:cNvCxnSpPr>
          <p:nvPr/>
        </p:nvCxnSpPr>
        <p:spPr>
          <a:xfrm>
            <a:off x="7314725" y="5485874"/>
            <a:ext cx="929683"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41" idx="1"/>
          </p:cNvCxnSpPr>
          <p:nvPr/>
        </p:nvCxnSpPr>
        <p:spPr>
          <a:xfrm flipH="1">
            <a:off x="5580112" y="5485874"/>
            <a:ext cx="72222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0301358"/>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fill="hold" nodeType="clickEffect" p14:presetBounceEnd="24667">
                                      <p:stCondLst>
                                        <p:cond delay="0"/>
                                      </p:stCondLst>
                                      <p:childTnLst>
                                        <p:animMotion origin="layout" path="M -2.77778E-6 6.93802E-7 L -0.52361 6.93802E-7 " pathEditMode="relative" rAng="0" ptsTypes="AA" p14:bounceEnd="24667">
                                          <p:cBhvr>
                                            <p:cTn id="6" dur="3000" fill="hold"/>
                                            <p:tgtEl>
                                              <p:spTgt spid="31"/>
                                            </p:tgtEl>
                                            <p:attrNameLst>
                                              <p:attrName>ppt_x</p:attrName>
                                              <p:attrName>ppt_y</p:attrName>
                                            </p:attrNameLst>
                                          </p:cBhvr>
                                          <p:rCtr x="-26181"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fill="hold" nodeType="clickEffect">
                                      <p:stCondLst>
                                        <p:cond delay="0"/>
                                      </p:stCondLst>
                                      <p:childTnLst>
                                        <p:animMotion origin="layout" path="M -2.77778E-6 6.93802E-7 L -0.52361 6.93802E-7 " pathEditMode="relative" rAng="0" ptsTypes="AA">
                                          <p:cBhvr>
                                            <p:cTn id="6" dur="3000" fill="hold"/>
                                            <p:tgtEl>
                                              <p:spTgt spid="31"/>
                                            </p:tgtEl>
                                            <p:attrNameLst>
                                              <p:attrName>ppt_x</p:attrName>
                                              <p:attrName>ppt_y</p:attrName>
                                            </p:attrNameLst>
                                          </p:cBhvr>
                                          <p:rCtr x="-26181"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TextBox 5"/>
              <p:cNvSpPr txBox="1"/>
              <p:nvPr/>
            </p:nvSpPr>
            <p:spPr>
              <a:xfrm>
                <a:off x="2555776" y="260648"/>
                <a:ext cx="4608512" cy="20144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i="1" smtClean="0">
                          <a:latin typeface="Cambria Math"/>
                          <a:ea typeface="Cambria Math"/>
                        </a:rPr>
                        <m:t>𝛾</m:t>
                      </m:r>
                      <m:r>
                        <a:rPr lang="en-GB" sz="4000" b="0" i="1" smtClean="0">
                          <a:latin typeface="Cambria Math"/>
                          <a:ea typeface="Cambria Math"/>
                        </a:rPr>
                        <m:t>=</m:t>
                      </m:r>
                      <m:f>
                        <m:fPr>
                          <m:ctrlPr>
                            <a:rPr lang="en-GB" sz="4000" b="0" i="1" smtClean="0">
                              <a:latin typeface="Cambria Math"/>
                              <a:ea typeface="Cambria Math"/>
                            </a:rPr>
                          </m:ctrlPr>
                        </m:fPr>
                        <m:num>
                          <m:r>
                            <a:rPr lang="en-GB" sz="4000" b="0" i="1" smtClean="0">
                              <a:latin typeface="Cambria Math"/>
                              <a:ea typeface="Cambria Math"/>
                            </a:rPr>
                            <m:t>1</m:t>
                          </m:r>
                        </m:num>
                        <m:den>
                          <m:rad>
                            <m:radPr>
                              <m:degHide m:val="on"/>
                              <m:ctrlPr>
                                <a:rPr lang="en-GB" sz="4000" b="0" i="1" smtClean="0">
                                  <a:latin typeface="Cambria Math"/>
                                  <a:ea typeface="Cambria Math"/>
                                </a:rPr>
                              </m:ctrlPr>
                            </m:radPr>
                            <m:deg/>
                            <m:e>
                              <m:r>
                                <a:rPr lang="en-GB" sz="4000" b="0" i="1" smtClean="0">
                                  <a:latin typeface="Cambria Math"/>
                                  <a:ea typeface="Cambria Math"/>
                                </a:rPr>
                                <m:t>1−</m:t>
                              </m:r>
                              <m:box>
                                <m:boxPr>
                                  <m:ctrlPr>
                                    <a:rPr lang="en-GB" sz="4000" b="0" i="1" smtClean="0">
                                      <a:latin typeface="Cambria Math"/>
                                      <a:ea typeface="Cambria Math"/>
                                    </a:rPr>
                                  </m:ctrlPr>
                                </m:boxPr>
                                <m:e>
                                  <m:argPr>
                                    <m:argSz m:val="-1"/>
                                  </m:argPr>
                                  <m:f>
                                    <m:fPr>
                                      <m:ctrlPr>
                                        <a:rPr lang="en-GB" sz="4000" b="0" i="1" smtClean="0">
                                          <a:latin typeface="Cambria Math"/>
                                          <a:ea typeface="Cambria Math"/>
                                        </a:rPr>
                                      </m:ctrlPr>
                                    </m:fPr>
                                    <m:num>
                                      <m:sSup>
                                        <m:sSupPr>
                                          <m:ctrlPr>
                                            <a:rPr lang="en-GB" sz="4000" b="0" i="1" smtClean="0">
                                              <a:latin typeface="Cambria Math"/>
                                              <a:ea typeface="Cambria Math"/>
                                            </a:rPr>
                                          </m:ctrlPr>
                                        </m:sSupPr>
                                        <m:e>
                                          <m:r>
                                            <a:rPr lang="en-GB" sz="4000" b="0" i="1" smtClean="0">
                                              <a:latin typeface="Cambria Math"/>
                                              <a:ea typeface="Cambria Math"/>
                                            </a:rPr>
                                            <m:t>𝑣</m:t>
                                          </m:r>
                                        </m:e>
                                        <m:sup>
                                          <m:r>
                                            <a:rPr lang="en-GB" sz="4000" b="0" i="1" smtClean="0">
                                              <a:latin typeface="Cambria Math"/>
                                              <a:ea typeface="Cambria Math"/>
                                            </a:rPr>
                                            <m:t>2</m:t>
                                          </m:r>
                                        </m:sup>
                                      </m:sSup>
                                    </m:num>
                                    <m:den>
                                      <m:sSup>
                                        <m:sSupPr>
                                          <m:ctrlPr>
                                            <a:rPr lang="en-GB" sz="4000" b="0" i="1" smtClean="0">
                                              <a:latin typeface="Cambria Math"/>
                                              <a:ea typeface="Cambria Math"/>
                                            </a:rPr>
                                          </m:ctrlPr>
                                        </m:sSupPr>
                                        <m:e>
                                          <m:r>
                                            <a:rPr lang="en-GB" sz="4000" b="0" i="1" smtClean="0">
                                              <a:latin typeface="Cambria Math"/>
                                              <a:ea typeface="Cambria Math"/>
                                            </a:rPr>
                                            <m:t>𝑐</m:t>
                                          </m:r>
                                        </m:e>
                                        <m:sup>
                                          <m:r>
                                            <a:rPr lang="en-GB" sz="4000" b="0" i="1" smtClean="0">
                                              <a:latin typeface="Cambria Math"/>
                                              <a:ea typeface="Cambria Math"/>
                                            </a:rPr>
                                            <m:t>2</m:t>
                                          </m:r>
                                        </m:sup>
                                      </m:sSup>
                                    </m:den>
                                  </m:f>
                                </m:e>
                              </m:box>
                            </m:e>
                          </m:rad>
                        </m:den>
                      </m:f>
                    </m:oMath>
                  </m:oMathPara>
                </a14:m>
                <a:endParaRPr lang="en-GB" sz="4000" dirty="0"/>
              </a:p>
            </p:txBody>
          </p:sp>
        </mc:Choice>
        <mc:Fallback xmlns="">
          <p:sp>
            <p:nvSpPr>
              <p:cNvPr id="6" name="TextBox 5"/>
              <p:cNvSpPr txBox="1">
                <a:spLocks noRot="1" noChangeAspect="1" noMove="1" noResize="1" noEditPoints="1" noAdjustHandles="1" noChangeArrowheads="1" noChangeShapeType="1" noTextEdit="1"/>
              </p:cNvSpPr>
              <p:nvPr/>
            </p:nvSpPr>
            <p:spPr>
              <a:xfrm>
                <a:off x="2555776" y="260648"/>
                <a:ext cx="4608512" cy="2014462"/>
              </a:xfrm>
              <a:prstGeom prst="rect">
                <a:avLst/>
              </a:prstGeom>
              <a:blipFill rotWithShape="1">
                <a:blip r:embed="rId2"/>
                <a:stretch>
                  <a:fillRect/>
                </a:stretch>
              </a:blipFill>
            </p:spPr>
            <p:txBody>
              <a:bodyPr/>
              <a:lstStyle/>
              <a:p>
                <a:r>
                  <a:rPr lang="en-GB">
                    <a:noFill/>
                  </a:rPr>
                  <a:t> </a:t>
                </a:r>
              </a:p>
            </p:txBody>
          </p:sp>
        </mc:Fallback>
      </mc:AlternateContent>
      <p:sp>
        <p:nvSpPr>
          <p:cNvPr id="7" name="TextBox 6"/>
          <p:cNvSpPr txBox="1"/>
          <p:nvPr/>
        </p:nvSpPr>
        <p:spPr>
          <a:xfrm>
            <a:off x="179512" y="260648"/>
            <a:ext cx="3096344" cy="1446550"/>
          </a:xfrm>
          <a:prstGeom prst="rect">
            <a:avLst/>
          </a:prstGeom>
          <a:noFill/>
        </p:spPr>
        <p:txBody>
          <a:bodyPr wrap="square" rtlCol="0">
            <a:spAutoFit/>
          </a:bodyPr>
          <a:lstStyle/>
          <a:p>
            <a:r>
              <a:rPr lang="en-GB" sz="4400" dirty="0" smtClean="0"/>
              <a:t>The Lorentz Contraction</a:t>
            </a:r>
            <a:endParaRPr lang="en-GB" sz="4400" dirty="0"/>
          </a:p>
        </p:txBody>
      </p:sp>
      <p:sp>
        <p:nvSpPr>
          <p:cNvPr id="12" name="Rounded Rectangle 11"/>
          <p:cNvSpPr/>
          <p:nvPr/>
        </p:nvSpPr>
        <p:spPr>
          <a:xfrm>
            <a:off x="611560" y="2348880"/>
            <a:ext cx="7992888" cy="4248472"/>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smtClean="0">
                <a:solidFill>
                  <a:srgbClr val="002060"/>
                </a:solidFill>
              </a:rPr>
              <a:t>Jim realises that, to a stationary observer, his ladder will shrink if he runs very fast with it.  He decides to calculate how fast he will need to run so the observed length of his 5m ladder becomes 4m and it will therefore fit into his garage.</a:t>
            </a:r>
          </a:p>
          <a:p>
            <a:pPr lvl="0"/>
            <a:endParaRPr lang="en-GB" sz="2400" b="1" dirty="0" smtClean="0">
              <a:solidFill>
                <a:srgbClr val="002060"/>
              </a:solidFill>
            </a:endParaRPr>
          </a:p>
          <a:p>
            <a:pPr lvl="0"/>
            <a:r>
              <a:rPr lang="en-GB" sz="2800" b="1" dirty="0" smtClean="0">
                <a:solidFill>
                  <a:srgbClr val="002060"/>
                </a:solidFill>
              </a:rPr>
              <a:t>[He doesn’t, unfortunately, consider what will happen a moment later, but hey – science can be dangerous!]</a:t>
            </a:r>
            <a:endParaRPr lang="en-GB" sz="2800" dirty="0">
              <a:solidFill>
                <a:srgbClr val="002060"/>
              </a:solidFill>
            </a:endParaRPr>
          </a:p>
        </p:txBody>
      </p:sp>
      <mc:AlternateContent xmlns:mc="http://schemas.openxmlformats.org/markup-compatibility/2006" xmlns:a14="http://schemas.microsoft.com/office/drawing/2010/main">
        <mc:Choice Requires="a14">
          <p:sp>
            <p:nvSpPr>
              <p:cNvPr id="9" name="TextBox 8"/>
              <p:cNvSpPr txBox="1"/>
              <p:nvPr/>
            </p:nvSpPr>
            <p:spPr>
              <a:xfrm>
                <a:off x="6732240" y="431615"/>
                <a:ext cx="2448272" cy="134120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b="0" i="1" smtClean="0">
                          <a:latin typeface="Cambria Math"/>
                          <a:ea typeface="Cambria Math"/>
                        </a:rPr>
                        <m:t>𝐿</m:t>
                      </m:r>
                      <m:r>
                        <a:rPr lang="en-GB" sz="4000" b="0" i="1" smtClean="0">
                          <a:latin typeface="Cambria Math"/>
                          <a:ea typeface="Cambria Math"/>
                        </a:rPr>
                        <m:t>=</m:t>
                      </m:r>
                      <m:f>
                        <m:fPr>
                          <m:ctrlPr>
                            <a:rPr lang="en-GB" sz="4000" b="0" i="1" smtClean="0">
                              <a:latin typeface="Cambria Math"/>
                              <a:ea typeface="Cambria Math"/>
                            </a:rPr>
                          </m:ctrlPr>
                        </m:fPr>
                        <m:num>
                          <m:sSub>
                            <m:sSubPr>
                              <m:ctrlPr>
                                <a:rPr lang="en-GB" sz="4000" b="0" i="1" smtClean="0">
                                  <a:latin typeface="Cambria Math"/>
                                  <a:ea typeface="Cambria Math"/>
                                </a:rPr>
                              </m:ctrlPr>
                            </m:sSubPr>
                            <m:e>
                              <m:r>
                                <a:rPr lang="en-GB" sz="4000" b="0" i="1" smtClean="0">
                                  <a:latin typeface="Cambria Math"/>
                                  <a:ea typeface="Cambria Math"/>
                                </a:rPr>
                                <m:t>𝐿</m:t>
                              </m:r>
                            </m:e>
                            <m:sub>
                              <m:r>
                                <a:rPr lang="en-GB" sz="4000" b="0" i="1" smtClean="0">
                                  <a:latin typeface="Cambria Math"/>
                                  <a:ea typeface="Cambria Math"/>
                                </a:rPr>
                                <m:t>0</m:t>
                              </m:r>
                            </m:sub>
                          </m:sSub>
                        </m:num>
                        <m:den>
                          <m:r>
                            <a:rPr lang="en-GB" sz="4000" b="0" i="1" smtClean="0">
                              <a:latin typeface="Cambria Math"/>
                              <a:ea typeface="Cambria Math"/>
                            </a:rPr>
                            <m:t>𝛾</m:t>
                          </m:r>
                        </m:den>
                      </m:f>
                    </m:oMath>
                  </m:oMathPara>
                </a14:m>
                <a:endParaRPr lang="en-GB" sz="4000" dirty="0"/>
              </a:p>
            </p:txBody>
          </p:sp>
        </mc:Choice>
        <mc:Fallback xmlns="">
          <p:sp>
            <p:nvSpPr>
              <p:cNvPr id="9" name="TextBox 8"/>
              <p:cNvSpPr txBox="1">
                <a:spLocks noRot="1" noChangeAspect="1" noMove="1" noResize="1" noEditPoints="1" noAdjustHandles="1" noChangeArrowheads="1" noChangeShapeType="1" noTextEdit="1"/>
              </p:cNvSpPr>
              <p:nvPr/>
            </p:nvSpPr>
            <p:spPr>
              <a:xfrm>
                <a:off x="6732240" y="431615"/>
                <a:ext cx="2448272" cy="1341201"/>
              </a:xfrm>
              <a:prstGeom prst="rect">
                <a:avLst/>
              </a:prstGeom>
              <a:blipFill rotWithShape="1">
                <a:blip r:embed="rId3"/>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22874767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TextBox 5"/>
              <p:cNvSpPr txBox="1"/>
              <p:nvPr/>
            </p:nvSpPr>
            <p:spPr>
              <a:xfrm>
                <a:off x="2555776" y="260648"/>
                <a:ext cx="4608512" cy="20144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i="1" smtClean="0">
                          <a:latin typeface="Cambria Math"/>
                          <a:ea typeface="Cambria Math"/>
                        </a:rPr>
                        <m:t>𝛾</m:t>
                      </m:r>
                      <m:r>
                        <a:rPr lang="en-GB" sz="4000" b="0" i="1" smtClean="0">
                          <a:latin typeface="Cambria Math"/>
                          <a:ea typeface="Cambria Math"/>
                        </a:rPr>
                        <m:t>=</m:t>
                      </m:r>
                      <m:f>
                        <m:fPr>
                          <m:ctrlPr>
                            <a:rPr lang="en-GB" sz="4000" b="0" i="1" smtClean="0">
                              <a:latin typeface="Cambria Math"/>
                              <a:ea typeface="Cambria Math"/>
                            </a:rPr>
                          </m:ctrlPr>
                        </m:fPr>
                        <m:num>
                          <m:r>
                            <a:rPr lang="en-GB" sz="4000" b="0" i="1" smtClean="0">
                              <a:latin typeface="Cambria Math"/>
                              <a:ea typeface="Cambria Math"/>
                            </a:rPr>
                            <m:t>1</m:t>
                          </m:r>
                        </m:num>
                        <m:den>
                          <m:rad>
                            <m:radPr>
                              <m:degHide m:val="on"/>
                              <m:ctrlPr>
                                <a:rPr lang="en-GB" sz="4000" b="0" i="1" smtClean="0">
                                  <a:latin typeface="Cambria Math"/>
                                  <a:ea typeface="Cambria Math"/>
                                </a:rPr>
                              </m:ctrlPr>
                            </m:radPr>
                            <m:deg/>
                            <m:e>
                              <m:r>
                                <a:rPr lang="en-GB" sz="4000" b="0" i="1" smtClean="0">
                                  <a:latin typeface="Cambria Math"/>
                                  <a:ea typeface="Cambria Math"/>
                                </a:rPr>
                                <m:t>1−</m:t>
                              </m:r>
                              <m:box>
                                <m:boxPr>
                                  <m:ctrlPr>
                                    <a:rPr lang="en-GB" sz="4000" b="0" i="1" smtClean="0">
                                      <a:latin typeface="Cambria Math"/>
                                      <a:ea typeface="Cambria Math"/>
                                    </a:rPr>
                                  </m:ctrlPr>
                                </m:boxPr>
                                <m:e>
                                  <m:argPr>
                                    <m:argSz m:val="-1"/>
                                  </m:argPr>
                                  <m:f>
                                    <m:fPr>
                                      <m:ctrlPr>
                                        <a:rPr lang="en-GB" sz="4000" b="0" i="1" smtClean="0">
                                          <a:latin typeface="Cambria Math"/>
                                          <a:ea typeface="Cambria Math"/>
                                        </a:rPr>
                                      </m:ctrlPr>
                                    </m:fPr>
                                    <m:num>
                                      <m:sSup>
                                        <m:sSupPr>
                                          <m:ctrlPr>
                                            <a:rPr lang="en-GB" sz="4000" b="0" i="1" smtClean="0">
                                              <a:latin typeface="Cambria Math"/>
                                              <a:ea typeface="Cambria Math"/>
                                            </a:rPr>
                                          </m:ctrlPr>
                                        </m:sSupPr>
                                        <m:e>
                                          <m:r>
                                            <a:rPr lang="en-GB" sz="4000" b="0" i="1" smtClean="0">
                                              <a:latin typeface="Cambria Math"/>
                                              <a:ea typeface="Cambria Math"/>
                                            </a:rPr>
                                            <m:t>𝑣</m:t>
                                          </m:r>
                                        </m:e>
                                        <m:sup>
                                          <m:r>
                                            <a:rPr lang="en-GB" sz="4000" b="0" i="1" smtClean="0">
                                              <a:latin typeface="Cambria Math"/>
                                              <a:ea typeface="Cambria Math"/>
                                            </a:rPr>
                                            <m:t>2</m:t>
                                          </m:r>
                                        </m:sup>
                                      </m:sSup>
                                    </m:num>
                                    <m:den>
                                      <m:sSup>
                                        <m:sSupPr>
                                          <m:ctrlPr>
                                            <a:rPr lang="en-GB" sz="4000" b="0" i="1" smtClean="0">
                                              <a:latin typeface="Cambria Math"/>
                                              <a:ea typeface="Cambria Math"/>
                                            </a:rPr>
                                          </m:ctrlPr>
                                        </m:sSupPr>
                                        <m:e>
                                          <m:r>
                                            <a:rPr lang="en-GB" sz="4000" b="0" i="1" smtClean="0">
                                              <a:latin typeface="Cambria Math"/>
                                              <a:ea typeface="Cambria Math"/>
                                            </a:rPr>
                                            <m:t>𝑐</m:t>
                                          </m:r>
                                        </m:e>
                                        <m:sup>
                                          <m:r>
                                            <a:rPr lang="en-GB" sz="4000" b="0" i="1" smtClean="0">
                                              <a:latin typeface="Cambria Math"/>
                                              <a:ea typeface="Cambria Math"/>
                                            </a:rPr>
                                            <m:t>2</m:t>
                                          </m:r>
                                        </m:sup>
                                      </m:sSup>
                                    </m:den>
                                  </m:f>
                                </m:e>
                              </m:box>
                            </m:e>
                          </m:rad>
                        </m:den>
                      </m:f>
                    </m:oMath>
                  </m:oMathPara>
                </a14:m>
                <a:endParaRPr lang="en-GB" sz="4000" dirty="0"/>
              </a:p>
            </p:txBody>
          </p:sp>
        </mc:Choice>
        <mc:Fallback xmlns="">
          <p:sp>
            <p:nvSpPr>
              <p:cNvPr id="6" name="TextBox 5"/>
              <p:cNvSpPr txBox="1">
                <a:spLocks noRot="1" noChangeAspect="1" noMove="1" noResize="1" noEditPoints="1" noAdjustHandles="1" noChangeArrowheads="1" noChangeShapeType="1" noTextEdit="1"/>
              </p:cNvSpPr>
              <p:nvPr/>
            </p:nvSpPr>
            <p:spPr>
              <a:xfrm>
                <a:off x="2555776" y="260648"/>
                <a:ext cx="4608512" cy="2014462"/>
              </a:xfrm>
              <a:prstGeom prst="rect">
                <a:avLst/>
              </a:prstGeom>
              <a:blipFill rotWithShape="1">
                <a:blip r:embed="rId2"/>
                <a:stretch>
                  <a:fillRect/>
                </a:stretch>
              </a:blipFill>
            </p:spPr>
            <p:txBody>
              <a:bodyPr/>
              <a:lstStyle/>
              <a:p>
                <a:r>
                  <a:rPr lang="en-GB">
                    <a:noFill/>
                  </a:rPr>
                  <a:t> </a:t>
                </a:r>
              </a:p>
            </p:txBody>
          </p:sp>
        </mc:Fallback>
      </mc:AlternateContent>
      <p:sp>
        <p:nvSpPr>
          <p:cNvPr id="7" name="TextBox 6"/>
          <p:cNvSpPr txBox="1"/>
          <p:nvPr/>
        </p:nvSpPr>
        <p:spPr>
          <a:xfrm>
            <a:off x="179512" y="260648"/>
            <a:ext cx="3096344" cy="1446550"/>
          </a:xfrm>
          <a:prstGeom prst="rect">
            <a:avLst/>
          </a:prstGeom>
          <a:noFill/>
        </p:spPr>
        <p:txBody>
          <a:bodyPr wrap="square" rtlCol="0">
            <a:spAutoFit/>
          </a:bodyPr>
          <a:lstStyle/>
          <a:p>
            <a:r>
              <a:rPr lang="en-GB" sz="4400" dirty="0" smtClean="0"/>
              <a:t>The Lorentz Contraction</a:t>
            </a:r>
            <a:endParaRPr lang="en-GB" sz="4400" dirty="0"/>
          </a:p>
        </p:txBody>
      </p:sp>
      <p:sp>
        <p:nvSpPr>
          <p:cNvPr id="12" name="Rounded Rectangle 11"/>
          <p:cNvSpPr/>
          <p:nvPr/>
        </p:nvSpPr>
        <p:spPr>
          <a:xfrm>
            <a:off x="3275856" y="2492897"/>
            <a:ext cx="2952328" cy="1291136"/>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smtClean="0">
                <a:solidFill>
                  <a:srgbClr val="002060"/>
                </a:solidFill>
              </a:rPr>
              <a:t>So: </a:t>
            </a:r>
            <a:r>
              <a:rPr lang="en-GB" sz="2800" b="1" i="1" dirty="0" smtClean="0">
                <a:solidFill>
                  <a:srgbClr val="002060"/>
                </a:solidFill>
              </a:rPr>
              <a:t>L</a:t>
            </a:r>
            <a:r>
              <a:rPr lang="en-GB" sz="2800" b="1" baseline="-25000" dirty="0" smtClean="0">
                <a:solidFill>
                  <a:srgbClr val="002060"/>
                </a:solidFill>
              </a:rPr>
              <a:t>0</a:t>
            </a:r>
            <a:r>
              <a:rPr lang="en-GB" sz="2800" b="1" dirty="0" smtClean="0">
                <a:solidFill>
                  <a:srgbClr val="002060"/>
                </a:solidFill>
              </a:rPr>
              <a:t> = 5 metres and </a:t>
            </a:r>
            <a:r>
              <a:rPr lang="en-GB" sz="2800" b="1" i="1" dirty="0" smtClean="0">
                <a:solidFill>
                  <a:srgbClr val="002060"/>
                </a:solidFill>
              </a:rPr>
              <a:t>L</a:t>
            </a:r>
            <a:r>
              <a:rPr lang="en-GB" sz="2800" b="1" dirty="0" smtClean="0">
                <a:solidFill>
                  <a:srgbClr val="002060"/>
                </a:solidFill>
              </a:rPr>
              <a:t> = 4 metres</a:t>
            </a:r>
            <a:endParaRPr lang="en-GB" sz="2800" dirty="0">
              <a:solidFill>
                <a:srgbClr val="002060"/>
              </a:solidFill>
            </a:endParaRPr>
          </a:p>
        </p:txBody>
      </p:sp>
      <mc:AlternateContent xmlns:mc="http://schemas.openxmlformats.org/markup-compatibility/2006" xmlns:a14="http://schemas.microsoft.com/office/drawing/2010/main">
        <mc:Choice Requires="a14">
          <p:sp>
            <p:nvSpPr>
              <p:cNvPr id="8" name="TextBox 7"/>
              <p:cNvSpPr txBox="1"/>
              <p:nvPr/>
            </p:nvSpPr>
            <p:spPr>
              <a:xfrm>
                <a:off x="6732240" y="431615"/>
                <a:ext cx="2448272" cy="134120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b="0" i="1" smtClean="0">
                          <a:latin typeface="Cambria Math"/>
                          <a:ea typeface="Cambria Math"/>
                        </a:rPr>
                        <m:t>𝐿</m:t>
                      </m:r>
                      <m:r>
                        <a:rPr lang="en-GB" sz="4000" b="0" i="1" smtClean="0">
                          <a:latin typeface="Cambria Math"/>
                          <a:ea typeface="Cambria Math"/>
                        </a:rPr>
                        <m:t>=</m:t>
                      </m:r>
                      <m:f>
                        <m:fPr>
                          <m:ctrlPr>
                            <a:rPr lang="en-GB" sz="4000" b="0" i="1" smtClean="0">
                              <a:latin typeface="Cambria Math"/>
                              <a:ea typeface="Cambria Math"/>
                            </a:rPr>
                          </m:ctrlPr>
                        </m:fPr>
                        <m:num>
                          <m:sSub>
                            <m:sSubPr>
                              <m:ctrlPr>
                                <a:rPr lang="en-GB" sz="4000" b="0" i="1" smtClean="0">
                                  <a:latin typeface="Cambria Math"/>
                                  <a:ea typeface="Cambria Math"/>
                                </a:rPr>
                              </m:ctrlPr>
                            </m:sSubPr>
                            <m:e>
                              <m:r>
                                <a:rPr lang="en-GB" sz="4000" b="0" i="1" smtClean="0">
                                  <a:latin typeface="Cambria Math"/>
                                  <a:ea typeface="Cambria Math"/>
                                </a:rPr>
                                <m:t>𝐿</m:t>
                              </m:r>
                            </m:e>
                            <m:sub>
                              <m:r>
                                <a:rPr lang="en-GB" sz="4000" b="0" i="1" smtClean="0">
                                  <a:latin typeface="Cambria Math"/>
                                  <a:ea typeface="Cambria Math"/>
                                </a:rPr>
                                <m:t>0</m:t>
                              </m:r>
                            </m:sub>
                          </m:sSub>
                        </m:num>
                        <m:den>
                          <m:r>
                            <a:rPr lang="en-GB" sz="4000" b="0" i="1" smtClean="0">
                              <a:latin typeface="Cambria Math"/>
                              <a:ea typeface="Cambria Math"/>
                            </a:rPr>
                            <m:t>𝛾</m:t>
                          </m:r>
                        </m:den>
                      </m:f>
                    </m:oMath>
                  </m:oMathPara>
                </a14:m>
                <a:endParaRPr lang="en-GB" sz="4000" dirty="0"/>
              </a:p>
            </p:txBody>
          </p:sp>
        </mc:Choice>
        <mc:Fallback xmlns="">
          <p:sp>
            <p:nvSpPr>
              <p:cNvPr id="8" name="TextBox 7"/>
              <p:cNvSpPr txBox="1">
                <a:spLocks noRot="1" noChangeAspect="1" noMove="1" noResize="1" noEditPoints="1" noAdjustHandles="1" noChangeArrowheads="1" noChangeShapeType="1" noTextEdit="1"/>
              </p:cNvSpPr>
              <p:nvPr/>
            </p:nvSpPr>
            <p:spPr>
              <a:xfrm>
                <a:off x="6732240" y="431615"/>
                <a:ext cx="2448272" cy="1341201"/>
              </a:xfrm>
              <a:prstGeom prst="rect">
                <a:avLst/>
              </a:prstGeom>
              <a:blipFill rotWithShape="1">
                <a:blip r:embed="rId3"/>
                <a:stretch>
                  <a:fillRect/>
                </a:stretch>
              </a:blipFill>
            </p:spPr>
            <p:txBody>
              <a:bodyPr/>
              <a:lstStyle/>
              <a:p>
                <a:r>
                  <a:rPr lang="en-GB">
                    <a:noFill/>
                  </a:rPr>
                  <a:t> </a:t>
                </a:r>
              </a:p>
            </p:txBody>
          </p:sp>
        </mc:Fallback>
      </mc:AlternateContent>
      <p:grpSp>
        <p:nvGrpSpPr>
          <p:cNvPr id="24" name="Group 23"/>
          <p:cNvGrpSpPr/>
          <p:nvPr/>
        </p:nvGrpSpPr>
        <p:grpSpPr>
          <a:xfrm>
            <a:off x="179512" y="2276872"/>
            <a:ext cx="2736304" cy="1296144"/>
            <a:chOff x="179512" y="2276872"/>
            <a:chExt cx="2736304" cy="1296144"/>
          </a:xfrm>
        </p:grpSpPr>
        <p:sp>
          <p:nvSpPr>
            <p:cNvPr id="22" name="Rectangle 21"/>
            <p:cNvSpPr/>
            <p:nvPr/>
          </p:nvSpPr>
          <p:spPr>
            <a:xfrm>
              <a:off x="179512" y="2276872"/>
              <a:ext cx="2736304" cy="129614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9" name="TextBox 8"/>
                <p:cNvSpPr txBox="1"/>
                <p:nvPr/>
              </p:nvSpPr>
              <p:spPr>
                <a:xfrm>
                  <a:off x="251520" y="2375698"/>
                  <a:ext cx="2448272" cy="10533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000" smtClean="0">
                            <a:latin typeface="Cambria Math"/>
                            <a:ea typeface="Cambria Math"/>
                          </a:rPr>
                          <m:t>4</m:t>
                        </m:r>
                        <m:r>
                          <a:rPr lang="en-GB" sz="2000" b="0" i="1" smtClean="0">
                            <a:latin typeface="Cambria Math"/>
                            <a:ea typeface="Cambria Math"/>
                          </a:rPr>
                          <m:t>=5÷</m:t>
                        </m:r>
                        <m:f>
                          <m:fPr>
                            <m:ctrlPr>
                              <a:rPr lang="en-GB" sz="2000" b="0" i="1" smtClean="0">
                                <a:latin typeface="Cambria Math"/>
                                <a:ea typeface="Cambria Math"/>
                              </a:rPr>
                            </m:ctrlPr>
                          </m:fPr>
                          <m:num>
                            <m:r>
                              <a:rPr lang="en-GB" sz="2000" b="0" i="1" smtClean="0">
                                <a:latin typeface="Cambria Math"/>
                                <a:ea typeface="Cambria Math"/>
                              </a:rPr>
                              <m:t>1</m:t>
                            </m:r>
                          </m:num>
                          <m:den>
                            <m:rad>
                              <m:radPr>
                                <m:degHide m:val="on"/>
                                <m:ctrlPr>
                                  <a:rPr lang="en-GB" sz="2000" b="0" i="1" smtClean="0">
                                    <a:latin typeface="Cambria Math"/>
                                    <a:ea typeface="Cambria Math"/>
                                  </a:rPr>
                                </m:ctrlPr>
                              </m:radPr>
                              <m:deg/>
                              <m:e>
                                <m:r>
                                  <a:rPr lang="en-GB" sz="2000" b="0" i="1" smtClean="0">
                                    <a:latin typeface="Cambria Math"/>
                                    <a:ea typeface="Cambria Math"/>
                                  </a:rPr>
                                  <m:t>1−</m:t>
                                </m:r>
                                <m:box>
                                  <m:boxPr>
                                    <m:ctrlPr>
                                      <a:rPr lang="en-GB" sz="2000" b="0" i="1" smtClean="0">
                                        <a:latin typeface="Cambria Math"/>
                                        <a:ea typeface="Cambria Math"/>
                                      </a:rPr>
                                    </m:ctrlPr>
                                  </m:boxPr>
                                  <m:e>
                                    <m:argPr>
                                      <m:argSz m:val="-1"/>
                                    </m:argPr>
                                    <m:f>
                                      <m:fPr>
                                        <m:ctrlPr>
                                          <a:rPr lang="en-GB" sz="2000" b="0" i="1" smtClean="0">
                                            <a:latin typeface="Cambria Math"/>
                                            <a:ea typeface="Cambria Math"/>
                                          </a:rPr>
                                        </m:ctrlPr>
                                      </m:fPr>
                                      <m:num>
                                        <m:sSup>
                                          <m:sSupPr>
                                            <m:ctrlPr>
                                              <a:rPr lang="en-GB" sz="2000" b="0" i="1" smtClean="0">
                                                <a:latin typeface="Cambria Math"/>
                                                <a:ea typeface="Cambria Math"/>
                                              </a:rPr>
                                            </m:ctrlPr>
                                          </m:sSupPr>
                                          <m:e>
                                            <m:r>
                                              <a:rPr lang="en-GB" sz="2000" b="0" i="1" smtClean="0">
                                                <a:latin typeface="Cambria Math"/>
                                                <a:ea typeface="Cambria Math"/>
                                              </a:rPr>
                                              <m:t>𝑣</m:t>
                                            </m:r>
                                          </m:e>
                                          <m:sup>
                                            <m:r>
                                              <a:rPr lang="en-GB" sz="2000" b="0" i="1" smtClean="0">
                                                <a:latin typeface="Cambria Math"/>
                                                <a:ea typeface="Cambria Math"/>
                                              </a:rPr>
                                              <m:t>2</m:t>
                                            </m:r>
                                          </m:sup>
                                        </m:sSup>
                                      </m:num>
                                      <m:den>
                                        <m:sSup>
                                          <m:sSupPr>
                                            <m:ctrlPr>
                                              <a:rPr lang="en-GB" sz="2000" b="0" i="1" smtClean="0">
                                                <a:latin typeface="Cambria Math"/>
                                                <a:ea typeface="Cambria Math"/>
                                              </a:rPr>
                                            </m:ctrlPr>
                                          </m:sSupPr>
                                          <m:e>
                                            <m:r>
                                              <a:rPr lang="en-GB" sz="2000" b="0" i="1" smtClean="0">
                                                <a:latin typeface="Cambria Math"/>
                                                <a:ea typeface="Cambria Math"/>
                                              </a:rPr>
                                              <m:t>𝑐</m:t>
                                            </m:r>
                                          </m:e>
                                          <m:sup>
                                            <m:r>
                                              <a:rPr lang="en-GB" sz="2000" b="0" i="1" smtClean="0">
                                                <a:latin typeface="Cambria Math"/>
                                                <a:ea typeface="Cambria Math"/>
                                              </a:rPr>
                                              <m:t>2</m:t>
                                            </m:r>
                                          </m:sup>
                                        </m:sSup>
                                      </m:den>
                                    </m:f>
                                  </m:e>
                                </m:box>
                              </m:e>
                            </m:rad>
                          </m:den>
                        </m:f>
                      </m:oMath>
                    </m:oMathPara>
                  </a14:m>
                  <a:endParaRPr lang="en-GB" sz="2000" dirty="0"/>
                </a:p>
              </p:txBody>
            </p:sp>
          </mc:Choice>
          <mc:Fallback xmlns="">
            <p:sp>
              <p:nvSpPr>
                <p:cNvPr id="9" name="TextBox 8"/>
                <p:cNvSpPr txBox="1">
                  <a:spLocks noRot="1" noChangeAspect="1" noMove="1" noResize="1" noEditPoints="1" noAdjustHandles="1" noChangeArrowheads="1" noChangeShapeType="1" noTextEdit="1"/>
                </p:cNvSpPr>
                <p:nvPr/>
              </p:nvSpPr>
              <p:spPr>
                <a:xfrm>
                  <a:off x="251520" y="2375698"/>
                  <a:ext cx="2448272" cy="1053302"/>
                </a:xfrm>
                <a:prstGeom prst="rect">
                  <a:avLst/>
                </a:prstGeom>
                <a:blipFill rotWithShape="1">
                  <a:blip r:embed="rId4"/>
                  <a:stretch>
                    <a:fillRect/>
                  </a:stretch>
                </a:blipFill>
              </p:spPr>
              <p:txBody>
                <a:bodyPr/>
                <a:lstStyle/>
                <a:p>
                  <a:r>
                    <a:rPr lang="en-GB">
                      <a:noFill/>
                    </a:rPr>
                    <a:t> </a:t>
                  </a:r>
                </a:p>
              </p:txBody>
            </p:sp>
          </mc:Fallback>
        </mc:AlternateContent>
      </p:grpSp>
      <p:grpSp>
        <p:nvGrpSpPr>
          <p:cNvPr id="26" name="Group 25"/>
          <p:cNvGrpSpPr/>
          <p:nvPr/>
        </p:nvGrpSpPr>
        <p:grpSpPr>
          <a:xfrm>
            <a:off x="179512" y="3429000"/>
            <a:ext cx="2736304" cy="1102958"/>
            <a:chOff x="179512" y="3429000"/>
            <a:chExt cx="2736304" cy="1102958"/>
          </a:xfrm>
        </p:grpSpPr>
        <p:sp>
          <p:nvSpPr>
            <p:cNvPr id="25" name="Rectangle 24"/>
            <p:cNvSpPr/>
            <p:nvPr/>
          </p:nvSpPr>
          <p:spPr>
            <a:xfrm>
              <a:off x="179512" y="3429000"/>
              <a:ext cx="2736304" cy="110295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0" name="TextBox 9"/>
                <p:cNvSpPr txBox="1"/>
                <p:nvPr/>
              </p:nvSpPr>
              <p:spPr>
                <a:xfrm>
                  <a:off x="323528" y="3646446"/>
                  <a:ext cx="2304256" cy="71865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000" smtClean="0">
                            <a:latin typeface="Cambria Math"/>
                            <a:ea typeface="Cambria Math"/>
                          </a:rPr>
                          <m:t>4</m:t>
                        </m:r>
                        <m:r>
                          <a:rPr lang="en-GB" sz="2000" b="0" i="1" smtClean="0">
                            <a:latin typeface="Cambria Math"/>
                            <a:ea typeface="Cambria Math"/>
                          </a:rPr>
                          <m:t>=5×</m:t>
                        </m:r>
                        <m:rad>
                          <m:radPr>
                            <m:degHide m:val="on"/>
                            <m:ctrlPr>
                              <a:rPr lang="en-GB" sz="2000" b="0" i="1" smtClean="0">
                                <a:latin typeface="Cambria Math"/>
                                <a:ea typeface="Cambria Math"/>
                              </a:rPr>
                            </m:ctrlPr>
                          </m:radPr>
                          <m:deg/>
                          <m:e>
                            <m:r>
                              <a:rPr lang="en-GB" sz="2000" b="0" i="1" smtClean="0">
                                <a:latin typeface="Cambria Math"/>
                                <a:ea typeface="Cambria Math"/>
                              </a:rPr>
                              <m:t>1−</m:t>
                            </m:r>
                            <m:box>
                              <m:boxPr>
                                <m:ctrlPr>
                                  <a:rPr lang="en-GB" sz="2000" b="0" i="1" smtClean="0">
                                    <a:latin typeface="Cambria Math"/>
                                    <a:ea typeface="Cambria Math"/>
                                  </a:rPr>
                                </m:ctrlPr>
                              </m:boxPr>
                              <m:e>
                                <m:argPr>
                                  <m:argSz m:val="-1"/>
                                </m:argPr>
                                <m:f>
                                  <m:fPr>
                                    <m:ctrlPr>
                                      <a:rPr lang="en-GB" sz="2000" b="0" i="1" smtClean="0">
                                        <a:latin typeface="Cambria Math"/>
                                        <a:ea typeface="Cambria Math"/>
                                      </a:rPr>
                                    </m:ctrlPr>
                                  </m:fPr>
                                  <m:num>
                                    <m:sSup>
                                      <m:sSupPr>
                                        <m:ctrlPr>
                                          <a:rPr lang="en-GB" sz="2000" b="0" i="1" smtClean="0">
                                            <a:latin typeface="Cambria Math"/>
                                            <a:ea typeface="Cambria Math"/>
                                          </a:rPr>
                                        </m:ctrlPr>
                                      </m:sSupPr>
                                      <m:e>
                                        <m:r>
                                          <a:rPr lang="en-GB" sz="2000" b="0" i="1" smtClean="0">
                                            <a:latin typeface="Cambria Math"/>
                                            <a:ea typeface="Cambria Math"/>
                                          </a:rPr>
                                          <m:t>𝑣</m:t>
                                        </m:r>
                                      </m:e>
                                      <m:sup>
                                        <m:r>
                                          <a:rPr lang="en-GB" sz="2000" b="0" i="1" smtClean="0">
                                            <a:latin typeface="Cambria Math"/>
                                            <a:ea typeface="Cambria Math"/>
                                          </a:rPr>
                                          <m:t>2</m:t>
                                        </m:r>
                                      </m:sup>
                                    </m:sSup>
                                  </m:num>
                                  <m:den>
                                    <m:sSup>
                                      <m:sSupPr>
                                        <m:ctrlPr>
                                          <a:rPr lang="en-GB" sz="2000" b="0" i="1" smtClean="0">
                                            <a:latin typeface="Cambria Math"/>
                                            <a:ea typeface="Cambria Math"/>
                                          </a:rPr>
                                        </m:ctrlPr>
                                      </m:sSupPr>
                                      <m:e>
                                        <m:r>
                                          <a:rPr lang="en-GB" sz="2000" b="0" i="1" smtClean="0">
                                            <a:latin typeface="Cambria Math"/>
                                            <a:ea typeface="Cambria Math"/>
                                          </a:rPr>
                                          <m:t>𝑐</m:t>
                                        </m:r>
                                      </m:e>
                                      <m:sup>
                                        <m:r>
                                          <a:rPr lang="en-GB" sz="2000" b="0" i="1" smtClean="0">
                                            <a:latin typeface="Cambria Math"/>
                                            <a:ea typeface="Cambria Math"/>
                                          </a:rPr>
                                          <m:t>2</m:t>
                                        </m:r>
                                      </m:sup>
                                    </m:sSup>
                                  </m:den>
                                </m:f>
                              </m:e>
                            </m:box>
                          </m:e>
                        </m:rad>
                      </m:oMath>
                    </m:oMathPara>
                  </a14:m>
                  <a:endParaRPr lang="en-GB" sz="2000" dirty="0"/>
                </a:p>
              </p:txBody>
            </p:sp>
          </mc:Choice>
          <mc:Fallback xmlns="">
            <p:sp>
              <p:nvSpPr>
                <p:cNvPr id="10" name="TextBox 9"/>
                <p:cNvSpPr txBox="1">
                  <a:spLocks noRot="1" noChangeAspect="1" noMove="1" noResize="1" noEditPoints="1" noAdjustHandles="1" noChangeArrowheads="1" noChangeShapeType="1" noTextEdit="1"/>
                </p:cNvSpPr>
                <p:nvPr/>
              </p:nvSpPr>
              <p:spPr>
                <a:xfrm>
                  <a:off x="323528" y="3646446"/>
                  <a:ext cx="2304256" cy="718658"/>
                </a:xfrm>
                <a:prstGeom prst="rect">
                  <a:avLst/>
                </a:prstGeom>
                <a:blipFill rotWithShape="1">
                  <a:blip r:embed="rId5"/>
                  <a:stretch>
                    <a:fillRect/>
                  </a:stretch>
                </a:blipFill>
              </p:spPr>
              <p:txBody>
                <a:bodyPr/>
                <a:lstStyle/>
                <a:p>
                  <a:r>
                    <a:rPr lang="en-GB">
                      <a:noFill/>
                    </a:rPr>
                    <a:t> </a:t>
                  </a:r>
                </a:p>
              </p:txBody>
            </p:sp>
          </mc:Fallback>
        </mc:AlternateContent>
      </p:grpSp>
      <p:grpSp>
        <p:nvGrpSpPr>
          <p:cNvPr id="29" name="Group 28"/>
          <p:cNvGrpSpPr/>
          <p:nvPr/>
        </p:nvGrpSpPr>
        <p:grpSpPr>
          <a:xfrm>
            <a:off x="179512" y="4509120"/>
            <a:ext cx="2736304" cy="1030950"/>
            <a:chOff x="179512" y="4509120"/>
            <a:chExt cx="2736304" cy="1030950"/>
          </a:xfrm>
        </p:grpSpPr>
        <p:sp>
          <p:nvSpPr>
            <p:cNvPr id="28" name="Rectangle 27"/>
            <p:cNvSpPr/>
            <p:nvPr/>
          </p:nvSpPr>
          <p:spPr>
            <a:xfrm>
              <a:off x="179512" y="4509120"/>
              <a:ext cx="2736304" cy="103095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1" name="TextBox 10"/>
                <p:cNvSpPr txBox="1"/>
                <p:nvPr/>
              </p:nvSpPr>
              <p:spPr>
                <a:xfrm>
                  <a:off x="179512" y="4654558"/>
                  <a:ext cx="2159224" cy="71865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000" b="0" i="1" smtClean="0">
                                <a:latin typeface="Cambria Math"/>
                                <a:ea typeface="Cambria Math"/>
                              </a:rPr>
                            </m:ctrlPr>
                          </m:fPr>
                          <m:num>
                            <m:r>
                              <a:rPr lang="en-GB" sz="2000" b="0" i="1" smtClean="0">
                                <a:latin typeface="Cambria Math"/>
                                <a:ea typeface="Cambria Math"/>
                              </a:rPr>
                              <m:t>4</m:t>
                            </m:r>
                          </m:num>
                          <m:den>
                            <m:r>
                              <a:rPr lang="en-GB" sz="2000" b="0" i="1" smtClean="0">
                                <a:latin typeface="Cambria Math"/>
                                <a:ea typeface="Cambria Math"/>
                              </a:rPr>
                              <m:t>5</m:t>
                            </m:r>
                          </m:den>
                        </m:f>
                        <m:r>
                          <a:rPr lang="en-GB" sz="2000" b="0" i="1" smtClean="0">
                            <a:latin typeface="Cambria Math"/>
                            <a:ea typeface="Cambria Math"/>
                          </a:rPr>
                          <m:t>=</m:t>
                        </m:r>
                        <m:rad>
                          <m:radPr>
                            <m:degHide m:val="on"/>
                            <m:ctrlPr>
                              <a:rPr lang="en-GB" sz="2000" b="0" i="1" smtClean="0">
                                <a:latin typeface="Cambria Math"/>
                                <a:ea typeface="Cambria Math"/>
                              </a:rPr>
                            </m:ctrlPr>
                          </m:radPr>
                          <m:deg/>
                          <m:e>
                            <m:r>
                              <a:rPr lang="en-GB" sz="2000" b="0" i="1" smtClean="0">
                                <a:latin typeface="Cambria Math"/>
                                <a:ea typeface="Cambria Math"/>
                              </a:rPr>
                              <m:t>1−</m:t>
                            </m:r>
                            <m:box>
                              <m:boxPr>
                                <m:ctrlPr>
                                  <a:rPr lang="en-GB" sz="2000" b="0" i="1" smtClean="0">
                                    <a:latin typeface="Cambria Math"/>
                                    <a:ea typeface="Cambria Math"/>
                                  </a:rPr>
                                </m:ctrlPr>
                              </m:boxPr>
                              <m:e>
                                <m:argPr>
                                  <m:argSz m:val="-1"/>
                                </m:argPr>
                                <m:f>
                                  <m:fPr>
                                    <m:ctrlPr>
                                      <a:rPr lang="en-GB" sz="2000" b="0" i="1" smtClean="0">
                                        <a:latin typeface="Cambria Math"/>
                                        <a:ea typeface="Cambria Math"/>
                                      </a:rPr>
                                    </m:ctrlPr>
                                  </m:fPr>
                                  <m:num>
                                    <m:sSup>
                                      <m:sSupPr>
                                        <m:ctrlPr>
                                          <a:rPr lang="en-GB" sz="2000" b="0" i="1" smtClean="0">
                                            <a:latin typeface="Cambria Math"/>
                                            <a:ea typeface="Cambria Math"/>
                                          </a:rPr>
                                        </m:ctrlPr>
                                      </m:sSupPr>
                                      <m:e>
                                        <m:r>
                                          <a:rPr lang="en-GB" sz="2000" b="0" i="1" smtClean="0">
                                            <a:latin typeface="Cambria Math"/>
                                            <a:ea typeface="Cambria Math"/>
                                          </a:rPr>
                                          <m:t>𝑣</m:t>
                                        </m:r>
                                      </m:e>
                                      <m:sup>
                                        <m:r>
                                          <a:rPr lang="en-GB" sz="2000" b="0" i="1" smtClean="0">
                                            <a:latin typeface="Cambria Math"/>
                                            <a:ea typeface="Cambria Math"/>
                                          </a:rPr>
                                          <m:t>2</m:t>
                                        </m:r>
                                      </m:sup>
                                    </m:sSup>
                                  </m:num>
                                  <m:den>
                                    <m:sSup>
                                      <m:sSupPr>
                                        <m:ctrlPr>
                                          <a:rPr lang="en-GB" sz="2000" b="0" i="1" smtClean="0">
                                            <a:latin typeface="Cambria Math"/>
                                            <a:ea typeface="Cambria Math"/>
                                          </a:rPr>
                                        </m:ctrlPr>
                                      </m:sSupPr>
                                      <m:e>
                                        <m:r>
                                          <a:rPr lang="en-GB" sz="2000" b="0" i="1" smtClean="0">
                                            <a:latin typeface="Cambria Math"/>
                                            <a:ea typeface="Cambria Math"/>
                                          </a:rPr>
                                          <m:t>𝑐</m:t>
                                        </m:r>
                                      </m:e>
                                      <m:sup>
                                        <m:r>
                                          <a:rPr lang="en-GB" sz="2000" b="0" i="1" smtClean="0">
                                            <a:latin typeface="Cambria Math"/>
                                            <a:ea typeface="Cambria Math"/>
                                          </a:rPr>
                                          <m:t>2</m:t>
                                        </m:r>
                                      </m:sup>
                                    </m:sSup>
                                  </m:den>
                                </m:f>
                              </m:e>
                            </m:box>
                          </m:e>
                        </m:rad>
                      </m:oMath>
                    </m:oMathPara>
                  </a14:m>
                  <a:endParaRPr lang="en-GB" sz="2000" dirty="0"/>
                </a:p>
              </p:txBody>
            </p:sp>
          </mc:Choice>
          <mc:Fallback xmlns="">
            <p:sp>
              <p:nvSpPr>
                <p:cNvPr id="11" name="TextBox 10"/>
                <p:cNvSpPr txBox="1">
                  <a:spLocks noRot="1" noChangeAspect="1" noMove="1" noResize="1" noEditPoints="1" noAdjustHandles="1" noChangeArrowheads="1" noChangeShapeType="1" noTextEdit="1"/>
                </p:cNvSpPr>
                <p:nvPr/>
              </p:nvSpPr>
              <p:spPr>
                <a:xfrm>
                  <a:off x="179512" y="4654558"/>
                  <a:ext cx="2159224" cy="718658"/>
                </a:xfrm>
                <a:prstGeom prst="rect">
                  <a:avLst/>
                </a:prstGeom>
                <a:blipFill rotWithShape="1">
                  <a:blip r:embed="rId6"/>
                  <a:stretch>
                    <a:fillRect/>
                  </a:stretch>
                </a:blipFill>
              </p:spPr>
              <p:txBody>
                <a:bodyPr/>
                <a:lstStyle/>
                <a:p>
                  <a:r>
                    <a:rPr lang="en-GB">
                      <a:noFill/>
                    </a:rPr>
                    <a:t> </a:t>
                  </a:r>
                </a:p>
              </p:txBody>
            </p:sp>
          </mc:Fallback>
        </mc:AlternateContent>
      </p:grpSp>
      <p:grpSp>
        <p:nvGrpSpPr>
          <p:cNvPr id="30" name="Group 29"/>
          <p:cNvGrpSpPr/>
          <p:nvPr/>
        </p:nvGrpSpPr>
        <p:grpSpPr>
          <a:xfrm>
            <a:off x="-252536" y="5445223"/>
            <a:ext cx="3168352" cy="1080121"/>
            <a:chOff x="-252536" y="5445223"/>
            <a:chExt cx="3168352" cy="1080121"/>
          </a:xfrm>
        </p:grpSpPr>
        <p:sp>
          <p:nvSpPr>
            <p:cNvPr id="27" name="Rectangle 26"/>
            <p:cNvSpPr/>
            <p:nvPr/>
          </p:nvSpPr>
          <p:spPr>
            <a:xfrm>
              <a:off x="179512" y="5445223"/>
              <a:ext cx="2736304" cy="108012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3" name="TextBox 12"/>
                <p:cNvSpPr txBox="1"/>
                <p:nvPr/>
              </p:nvSpPr>
              <p:spPr>
                <a:xfrm>
                  <a:off x="-252536" y="5671262"/>
                  <a:ext cx="2736304" cy="71006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000" b="0" i="1" smtClean="0">
                                <a:latin typeface="Cambria Math"/>
                                <a:ea typeface="Cambria Math"/>
                              </a:rPr>
                            </m:ctrlPr>
                          </m:fPr>
                          <m:num>
                            <m:r>
                              <a:rPr lang="en-GB" sz="2000" b="0" i="1" smtClean="0">
                                <a:latin typeface="Cambria Math"/>
                                <a:ea typeface="Cambria Math"/>
                              </a:rPr>
                              <m:t>16</m:t>
                            </m:r>
                          </m:num>
                          <m:den>
                            <m:r>
                              <a:rPr lang="en-GB" sz="2000" b="0" i="1" smtClean="0">
                                <a:latin typeface="Cambria Math"/>
                                <a:ea typeface="Cambria Math"/>
                              </a:rPr>
                              <m:t>25</m:t>
                            </m:r>
                          </m:den>
                        </m:f>
                        <m:r>
                          <a:rPr lang="en-GB" sz="2000" b="0" i="1" smtClean="0">
                            <a:latin typeface="Cambria Math"/>
                            <a:ea typeface="Cambria Math"/>
                          </a:rPr>
                          <m:t>=1−</m:t>
                        </m:r>
                        <m:f>
                          <m:fPr>
                            <m:ctrlPr>
                              <a:rPr lang="en-GB" sz="2000" b="0" i="1" smtClean="0">
                                <a:latin typeface="Cambria Math"/>
                                <a:ea typeface="Cambria Math"/>
                              </a:rPr>
                            </m:ctrlPr>
                          </m:fPr>
                          <m:num>
                            <m:sSup>
                              <m:sSupPr>
                                <m:ctrlPr>
                                  <a:rPr lang="en-GB" sz="2000" b="0" i="1" smtClean="0">
                                    <a:latin typeface="Cambria Math"/>
                                    <a:ea typeface="Cambria Math"/>
                                  </a:rPr>
                                </m:ctrlPr>
                              </m:sSupPr>
                              <m:e>
                                <m:r>
                                  <a:rPr lang="en-GB" sz="2000" b="0" i="1" smtClean="0">
                                    <a:latin typeface="Cambria Math"/>
                                    <a:ea typeface="Cambria Math"/>
                                  </a:rPr>
                                  <m:t>𝑣</m:t>
                                </m:r>
                              </m:e>
                              <m:sup>
                                <m:r>
                                  <a:rPr lang="en-GB" sz="2000" b="0" i="1" smtClean="0">
                                    <a:latin typeface="Cambria Math"/>
                                    <a:ea typeface="Cambria Math"/>
                                  </a:rPr>
                                  <m:t>2</m:t>
                                </m:r>
                              </m:sup>
                            </m:sSup>
                          </m:num>
                          <m:den>
                            <m:sSup>
                              <m:sSupPr>
                                <m:ctrlPr>
                                  <a:rPr lang="en-GB" sz="2000" b="0" i="1" smtClean="0">
                                    <a:latin typeface="Cambria Math"/>
                                    <a:ea typeface="Cambria Math"/>
                                  </a:rPr>
                                </m:ctrlPr>
                              </m:sSupPr>
                              <m:e>
                                <m:r>
                                  <a:rPr lang="en-GB" sz="2000" b="0" i="1" smtClean="0">
                                    <a:latin typeface="Cambria Math"/>
                                    <a:ea typeface="Cambria Math"/>
                                  </a:rPr>
                                  <m:t>𝑐</m:t>
                                </m:r>
                              </m:e>
                              <m:sup>
                                <m:r>
                                  <a:rPr lang="en-GB" sz="2000" b="0" i="1" smtClean="0">
                                    <a:latin typeface="Cambria Math"/>
                                    <a:ea typeface="Cambria Math"/>
                                  </a:rPr>
                                  <m:t>2</m:t>
                                </m:r>
                              </m:sup>
                            </m:sSup>
                          </m:den>
                        </m:f>
                      </m:oMath>
                    </m:oMathPara>
                  </a14:m>
                  <a:endParaRPr lang="en-GB" sz="2000" dirty="0"/>
                </a:p>
              </p:txBody>
            </p:sp>
          </mc:Choice>
          <mc:Fallback xmlns="">
            <p:sp>
              <p:nvSpPr>
                <p:cNvPr id="13" name="TextBox 12"/>
                <p:cNvSpPr txBox="1">
                  <a:spLocks noRot="1" noChangeAspect="1" noMove="1" noResize="1" noEditPoints="1" noAdjustHandles="1" noChangeArrowheads="1" noChangeShapeType="1" noTextEdit="1"/>
                </p:cNvSpPr>
                <p:nvPr/>
              </p:nvSpPr>
              <p:spPr>
                <a:xfrm>
                  <a:off x="-252536" y="5671262"/>
                  <a:ext cx="2736304" cy="710066"/>
                </a:xfrm>
                <a:prstGeom prst="rect">
                  <a:avLst/>
                </a:prstGeom>
                <a:blipFill rotWithShape="1">
                  <a:blip r:embed="rId7"/>
                  <a:stretch>
                    <a:fillRect/>
                  </a:stretch>
                </a:blipFill>
              </p:spPr>
              <p:txBody>
                <a:bodyPr/>
                <a:lstStyle/>
                <a:p>
                  <a:r>
                    <a:rPr lang="en-GB">
                      <a:noFill/>
                    </a:rPr>
                    <a:t> </a:t>
                  </a:r>
                </a:p>
              </p:txBody>
            </p:sp>
          </mc:Fallback>
        </mc:AlternateContent>
      </p:grpSp>
      <p:grpSp>
        <p:nvGrpSpPr>
          <p:cNvPr id="35" name="Group 34"/>
          <p:cNvGrpSpPr/>
          <p:nvPr/>
        </p:nvGrpSpPr>
        <p:grpSpPr>
          <a:xfrm>
            <a:off x="6660232" y="2204864"/>
            <a:ext cx="2232248" cy="1080120"/>
            <a:chOff x="6660232" y="2204864"/>
            <a:chExt cx="2232248" cy="1080120"/>
          </a:xfrm>
        </p:grpSpPr>
        <p:sp>
          <p:nvSpPr>
            <p:cNvPr id="31" name="Rectangle 30"/>
            <p:cNvSpPr/>
            <p:nvPr/>
          </p:nvSpPr>
          <p:spPr>
            <a:xfrm>
              <a:off x="6660232" y="2204864"/>
              <a:ext cx="2232248" cy="108012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4" name="TextBox 13"/>
                <p:cNvSpPr txBox="1"/>
                <p:nvPr/>
              </p:nvSpPr>
              <p:spPr>
                <a:xfrm>
                  <a:off x="6876256" y="2358894"/>
                  <a:ext cx="1872208" cy="71006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000" b="0" i="1" smtClean="0">
                                <a:latin typeface="Cambria Math"/>
                                <a:ea typeface="Cambria Math"/>
                              </a:rPr>
                            </m:ctrlPr>
                          </m:fPr>
                          <m:num>
                            <m:sSup>
                              <m:sSupPr>
                                <m:ctrlPr>
                                  <a:rPr lang="en-GB" sz="2000" b="0" i="1" smtClean="0">
                                    <a:latin typeface="Cambria Math"/>
                                    <a:ea typeface="Cambria Math"/>
                                  </a:rPr>
                                </m:ctrlPr>
                              </m:sSupPr>
                              <m:e>
                                <m:r>
                                  <a:rPr lang="en-GB" sz="2000" b="0" i="1" smtClean="0">
                                    <a:latin typeface="Cambria Math"/>
                                    <a:ea typeface="Cambria Math"/>
                                  </a:rPr>
                                  <m:t>𝑣</m:t>
                                </m:r>
                              </m:e>
                              <m:sup>
                                <m:r>
                                  <a:rPr lang="en-GB" sz="2000" b="0" i="1" smtClean="0">
                                    <a:latin typeface="Cambria Math"/>
                                    <a:ea typeface="Cambria Math"/>
                                  </a:rPr>
                                  <m:t>2</m:t>
                                </m:r>
                              </m:sup>
                            </m:sSup>
                          </m:num>
                          <m:den>
                            <m:sSup>
                              <m:sSupPr>
                                <m:ctrlPr>
                                  <a:rPr lang="en-GB" sz="2000" b="0" i="1" smtClean="0">
                                    <a:latin typeface="Cambria Math"/>
                                    <a:ea typeface="Cambria Math"/>
                                  </a:rPr>
                                </m:ctrlPr>
                              </m:sSupPr>
                              <m:e>
                                <m:r>
                                  <a:rPr lang="en-GB" sz="2000" b="0" i="1" smtClean="0">
                                    <a:latin typeface="Cambria Math"/>
                                    <a:ea typeface="Cambria Math"/>
                                  </a:rPr>
                                  <m:t>𝑐</m:t>
                                </m:r>
                              </m:e>
                              <m:sup>
                                <m:r>
                                  <a:rPr lang="en-GB" sz="2000" b="0" i="1" smtClean="0">
                                    <a:latin typeface="Cambria Math"/>
                                    <a:ea typeface="Cambria Math"/>
                                  </a:rPr>
                                  <m:t>2</m:t>
                                </m:r>
                              </m:sup>
                            </m:sSup>
                          </m:den>
                        </m:f>
                        <m:r>
                          <a:rPr lang="en-GB" sz="2000" b="0" i="1" smtClean="0">
                            <a:latin typeface="Cambria Math"/>
                            <a:ea typeface="Cambria Math"/>
                          </a:rPr>
                          <m:t>=1−</m:t>
                        </m:r>
                        <m:f>
                          <m:fPr>
                            <m:ctrlPr>
                              <a:rPr lang="en-GB" sz="2000" b="0" i="1" smtClean="0">
                                <a:latin typeface="Cambria Math"/>
                                <a:ea typeface="Cambria Math"/>
                              </a:rPr>
                            </m:ctrlPr>
                          </m:fPr>
                          <m:num>
                            <m:r>
                              <a:rPr lang="en-GB" sz="2000" b="0" i="1" smtClean="0">
                                <a:latin typeface="Cambria Math"/>
                                <a:ea typeface="Cambria Math"/>
                              </a:rPr>
                              <m:t>16</m:t>
                            </m:r>
                          </m:num>
                          <m:den>
                            <m:r>
                              <a:rPr lang="en-GB" sz="2000" b="0" i="1" smtClean="0">
                                <a:latin typeface="Cambria Math"/>
                                <a:ea typeface="Cambria Math"/>
                              </a:rPr>
                              <m:t>25</m:t>
                            </m:r>
                          </m:den>
                        </m:f>
                      </m:oMath>
                    </m:oMathPara>
                  </a14:m>
                  <a:endParaRPr lang="en-GB" sz="2000" dirty="0"/>
                </a:p>
              </p:txBody>
            </p:sp>
          </mc:Choice>
          <mc:Fallback xmlns="">
            <p:sp>
              <p:nvSpPr>
                <p:cNvPr id="14" name="TextBox 13"/>
                <p:cNvSpPr txBox="1">
                  <a:spLocks noRot="1" noChangeAspect="1" noMove="1" noResize="1" noEditPoints="1" noAdjustHandles="1" noChangeArrowheads="1" noChangeShapeType="1" noTextEdit="1"/>
                </p:cNvSpPr>
                <p:nvPr/>
              </p:nvSpPr>
              <p:spPr>
                <a:xfrm>
                  <a:off x="6876256" y="2358894"/>
                  <a:ext cx="1872208" cy="710066"/>
                </a:xfrm>
                <a:prstGeom prst="rect">
                  <a:avLst/>
                </a:prstGeom>
                <a:blipFill rotWithShape="1">
                  <a:blip r:embed="rId8"/>
                  <a:stretch>
                    <a:fillRect/>
                  </a:stretch>
                </a:blipFill>
              </p:spPr>
              <p:txBody>
                <a:bodyPr/>
                <a:lstStyle/>
                <a:p>
                  <a:r>
                    <a:rPr lang="en-GB">
                      <a:noFill/>
                    </a:rPr>
                    <a:t> </a:t>
                  </a:r>
                </a:p>
              </p:txBody>
            </p:sp>
          </mc:Fallback>
        </mc:AlternateContent>
      </p:grpSp>
      <p:grpSp>
        <p:nvGrpSpPr>
          <p:cNvPr id="36" name="Group 35"/>
          <p:cNvGrpSpPr/>
          <p:nvPr/>
        </p:nvGrpSpPr>
        <p:grpSpPr>
          <a:xfrm>
            <a:off x="6444208" y="3212976"/>
            <a:ext cx="2448272" cy="1152128"/>
            <a:chOff x="6444208" y="3212976"/>
            <a:chExt cx="2448272" cy="1152128"/>
          </a:xfrm>
        </p:grpSpPr>
        <p:sp>
          <p:nvSpPr>
            <p:cNvPr id="32" name="Rectangle 31"/>
            <p:cNvSpPr/>
            <p:nvPr/>
          </p:nvSpPr>
          <p:spPr>
            <a:xfrm>
              <a:off x="6660232" y="3212976"/>
              <a:ext cx="2232248" cy="115212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5" name="TextBox 14"/>
                <p:cNvSpPr txBox="1"/>
                <p:nvPr/>
              </p:nvSpPr>
              <p:spPr>
                <a:xfrm>
                  <a:off x="6444208" y="3429000"/>
                  <a:ext cx="2304256" cy="71006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000" b="0" i="1" smtClean="0">
                                <a:latin typeface="Cambria Math"/>
                                <a:ea typeface="Cambria Math"/>
                              </a:rPr>
                            </m:ctrlPr>
                          </m:fPr>
                          <m:num>
                            <m:sSup>
                              <m:sSupPr>
                                <m:ctrlPr>
                                  <a:rPr lang="en-GB" sz="2000" b="0" i="1" smtClean="0">
                                    <a:latin typeface="Cambria Math"/>
                                    <a:ea typeface="Cambria Math"/>
                                  </a:rPr>
                                </m:ctrlPr>
                              </m:sSupPr>
                              <m:e>
                                <m:r>
                                  <a:rPr lang="en-GB" sz="2000" b="0" i="1" smtClean="0">
                                    <a:latin typeface="Cambria Math"/>
                                    <a:ea typeface="Cambria Math"/>
                                  </a:rPr>
                                  <m:t>𝑣</m:t>
                                </m:r>
                              </m:e>
                              <m:sup>
                                <m:r>
                                  <a:rPr lang="en-GB" sz="2000" b="0" i="1" smtClean="0">
                                    <a:latin typeface="Cambria Math"/>
                                    <a:ea typeface="Cambria Math"/>
                                  </a:rPr>
                                  <m:t>2</m:t>
                                </m:r>
                              </m:sup>
                            </m:sSup>
                          </m:num>
                          <m:den>
                            <m:sSup>
                              <m:sSupPr>
                                <m:ctrlPr>
                                  <a:rPr lang="en-GB" sz="2000" b="0" i="1" smtClean="0">
                                    <a:latin typeface="Cambria Math"/>
                                    <a:ea typeface="Cambria Math"/>
                                  </a:rPr>
                                </m:ctrlPr>
                              </m:sSupPr>
                              <m:e>
                                <m:r>
                                  <a:rPr lang="en-GB" sz="2000" b="0" i="1" smtClean="0">
                                    <a:latin typeface="Cambria Math"/>
                                    <a:ea typeface="Cambria Math"/>
                                  </a:rPr>
                                  <m:t>𝑐</m:t>
                                </m:r>
                              </m:e>
                              <m:sup>
                                <m:r>
                                  <a:rPr lang="en-GB" sz="2000" b="0" i="1" smtClean="0">
                                    <a:latin typeface="Cambria Math"/>
                                    <a:ea typeface="Cambria Math"/>
                                  </a:rPr>
                                  <m:t>2</m:t>
                                </m:r>
                              </m:sup>
                            </m:sSup>
                          </m:den>
                        </m:f>
                        <m:r>
                          <a:rPr lang="en-GB" sz="2000" b="0" i="1" smtClean="0">
                            <a:latin typeface="Cambria Math"/>
                            <a:ea typeface="Cambria Math"/>
                          </a:rPr>
                          <m:t>=</m:t>
                        </m:r>
                        <m:f>
                          <m:fPr>
                            <m:ctrlPr>
                              <a:rPr lang="en-GB" sz="2000" b="0" i="1" smtClean="0">
                                <a:latin typeface="Cambria Math"/>
                                <a:ea typeface="Cambria Math"/>
                              </a:rPr>
                            </m:ctrlPr>
                          </m:fPr>
                          <m:num>
                            <m:r>
                              <a:rPr lang="en-GB" sz="2000" b="0" i="1" smtClean="0">
                                <a:latin typeface="Cambria Math"/>
                                <a:ea typeface="Cambria Math"/>
                              </a:rPr>
                              <m:t>9</m:t>
                            </m:r>
                          </m:num>
                          <m:den>
                            <m:r>
                              <a:rPr lang="en-GB" sz="2000" b="0" i="1" smtClean="0">
                                <a:latin typeface="Cambria Math"/>
                                <a:ea typeface="Cambria Math"/>
                              </a:rPr>
                              <m:t>25</m:t>
                            </m:r>
                          </m:den>
                        </m:f>
                      </m:oMath>
                    </m:oMathPara>
                  </a14:m>
                  <a:endParaRPr lang="en-GB" sz="2000" dirty="0"/>
                </a:p>
              </p:txBody>
            </p:sp>
          </mc:Choice>
          <mc:Fallback xmlns="">
            <p:sp>
              <p:nvSpPr>
                <p:cNvPr id="15" name="TextBox 14"/>
                <p:cNvSpPr txBox="1">
                  <a:spLocks noRot="1" noChangeAspect="1" noMove="1" noResize="1" noEditPoints="1" noAdjustHandles="1" noChangeArrowheads="1" noChangeShapeType="1" noTextEdit="1"/>
                </p:cNvSpPr>
                <p:nvPr/>
              </p:nvSpPr>
              <p:spPr>
                <a:xfrm>
                  <a:off x="6444208" y="3429000"/>
                  <a:ext cx="2304256" cy="710066"/>
                </a:xfrm>
                <a:prstGeom prst="rect">
                  <a:avLst/>
                </a:prstGeom>
                <a:blipFill rotWithShape="1">
                  <a:blip r:embed="rId9"/>
                  <a:stretch>
                    <a:fillRect/>
                  </a:stretch>
                </a:blipFill>
              </p:spPr>
              <p:txBody>
                <a:bodyPr/>
                <a:lstStyle/>
                <a:p>
                  <a:r>
                    <a:rPr lang="en-GB">
                      <a:noFill/>
                    </a:rPr>
                    <a:t> </a:t>
                  </a:r>
                </a:p>
              </p:txBody>
            </p:sp>
          </mc:Fallback>
        </mc:AlternateContent>
      </p:grpSp>
      <p:grpSp>
        <p:nvGrpSpPr>
          <p:cNvPr id="37" name="Group 36"/>
          <p:cNvGrpSpPr/>
          <p:nvPr/>
        </p:nvGrpSpPr>
        <p:grpSpPr>
          <a:xfrm>
            <a:off x="6444208" y="4293096"/>
            <a:ext cx="2448272" cy="1080120"/>
            <a:chOff x="6444208" y="4293096"/>
            <a:chExt cx="2448272" cy="1080120"/>
          </a:xfrm>
        </p:grpSpPr>
        <p:sp>
          <p:nvSpPr>
            <p:cNvPr id="33" name="Rectangle 32"/>
            <p:cNvSpPr/>
            <p:nvPr/>
          </p:nvSpPr>
          <p:spPr>
            <a:xfrm>
              <a:off x="6660232" y="4293096"/>
              <a:ext cx="2232248" cy="108012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8" name="TextBox 17"/>
                <p:cNvSpPr txBox="1"/>
                <p:nvPr/>
              </p:nvSpPr>
              <p:spPr>
                <a:xfrm>
                  <a:off x="6444208" y="4531958"/>
                  <a:ext cx="2304256" cy="69724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000" b="0" i="1" smtClean="0">
                                <a:latin typeface="Cambria Math"/>
                                <a:ea typeface="Cambria Math"/>
                              </a:rPr>
                            </m:ctrlPr>
                          </m:fPr>
                          <m:num>
                            <m:r>
                              <a:rPr lang="en-GB" sz="2000" b="0" i="1" smtClean="0">
                                <a:latin typeface="Cambria Math"/>
                                <a:ea typeface="Cambria Math"/>
                              </a:rPr>
                              <m:t>𝑣</m:t>
                            </m:r>
                          </m:num>
                          <m:den>
                            <m:r>
                              <a:rPr lang="en-GB" sz="2000" b="0" i="1" smtClean="0">
                                <a:latin typeface="Cambria Math"/>
                                <a:ea typeface="Cambria Math"/>
                              </a:rPr>
                              <m:t>𝑐</m:t>
                            </m:r>
                          </m:den>
                        </m:f>
                        <m:r>
                          <a:rPr lang="en-GB" sz="2000" b="0" i="1" smtClean="0">
                            <a:latin typeface="Cambria Math"/>
                            <a:ea typeface="Cambria Math"/>
                          </a:rPr>
                          <m:t>=</m:t>
                        </m:r>
                        <m:f>
                          <m:fPr>
                            <m:ctrlPr>
                              <a:rPr lang="en-GB" sz="2000" b="0" i="1" smtClean="0">
                                <a:latin typeface="Cambria Math"/>
                                <a:ea typeface="Cambria Math"/>
                              </a:rPr>
                            </m:ctrlPr>
                          </m:fPr>
                          <m:num>
                            <m:r>
                              <a:rPr lang="en-GB" sz="2000" b="0" i="1" smtClean="0">
                                <a:latin typeface="Cambria Math"/>
                                <a:ea typeface="Cambria Math"/>
                              </a:rPr>
                              <m:t>3</m:t>
                            </m:r>
                          </m:num>
                          <m:den>
                            <m:r>
                              <a:rPr lang="en-GB" sz="2000" b="0" i="1" smtClean="0">
                                <a:latin typeface="Cambria Math"/>
                                <a:ea typeface="Cambria Math"/>
                              </a:rPr>
                              <m:t>5</m:t>
                            </m:r>
                          </m:den>
                        </m:f>
                      </m:oMath>
                    </m:oMathPara>
                  </a14:m>
                  <a:endParaRPr lang="en-GB" sz="2000" dirty="0"/>
                </a:p>
              </p:txBody>
            </p:sp>
          </mc:Choice>
          <mc:Fallback xmlns="">
            <p:sp>
              <p:nvSpPr>
                <p:cNvPr id="18" name="TextBox 17"/>
                <p:cNvSpPr txBox="1">
                  <a:spLocks noRot="1" noChangeAspect="1" noMove="1" noResize="1" noEditPoints="1" noAdjustHandles="1" noChangeArrowheads="1" noChangeShapeType="1" noTextEdit="1"/>
                </p:cNvSpPr>
                <p:nvPr/>
              </p:nvSpPr>
              <p:spPr>
                <a:xfrm>
                  <a:off x="6444208" y="4531958"/>
                  <a:ext cx="2304256" cy="697242"/>
                </a:xfrm>
                <a:prstGeom prst="rect">
                  <a:avLst/>
                </a:prstGeom>
                <a:blipFill rotWithShape="1">
                  <a:blip r:embed="rId10"/>
                  <a:stretch>
                    <a:fillRect/>
                  </a:stretch>
                </a:blipFill>
              </p:spPr>
              <p:txBody>
                <a:bodyPr/>
                <a:lstStyle/>
                <a:p>
                  <a:r>
                    <a:rPr lang="en-GB">
                      <a:noFill/>
                    </a:rPr>
                    <a:t> </a:t>
                  </a:r>
                </a:p>
              </p:txBody>
            </p:sp>
          </mc:Fallback>
        </mc:AlternateContent>
      </p:grpSp>
      <p:grpSp>
        <p:nvGrpSpPr>
          <p:cNvPr id="38" name="Group 37"/>
          <p:cNvGrpSpPr/>
          <p:nvPr/>
        </p:nvGrpSpPr>
        <p:grpSpPr>
          <a:xfrm>
            <a:off x="6660232" y="5301208"/>
            <a:ext cx="2232248" cy="1224136"/>
            <a:chOff x="6660232" y="5301208"/>
            <a:chExt cx="2232248" cy="1224136"/>
          </a:xfrm>
        </p:grpSpPr>
        <p:sp>
          <p:nvSpPr>
            <p:cNvPr id="34" name="Rectangle 33"/>
            <p:cNvSpPr/>
            <p:nvPr/>
          </p:nvSpPr>
          <p:spPr>
            <a:xfrm>
              <a:off x="6660232" y="5301208"/>
              <a:ext cx="2232248" cy="1224136"/>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9" name="TextBox 18"/>
                <p:cNvSpPr txBox="1"/>
                <p:nvPr/>
              </p:nvSpPr>
              <p:spPr>
                <a:xfrm>
                  <a:off x="6804248" y="5540070"/>
                  <a:ext cx="1728192" cy="67050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000" b="0" i="1" smtClean="0">
                            <a:latin typeface="Cambria Math"/>
                            <a:ea typeface="Cambria Math"/>
                          </a:rPr>
                          <m:t>𝑣</m:t>
                        </m:r>
                        <m:r>
                          <a:rPr lang="en-GB" sz="2000" b="0" i="1" smtClean="0">
                            <a:latin typeface="Cambria Math"/>
                            <a:ea typeface="Cambria Math"/>
                          </a:rPr>
                          <m:t>=</m:t>
                        </m:r>
                        <m:f>
                          <m:fPr>
                            <m:ctrlPr>
                              <a:rPr lang="en-GB" sz="2000" b="0" i="1" smtClean="0">
                                <a:latin typeface="Cambria Math"/>
                                <a:ea typeface="Cambria Math"/>
                              </a:rPr>
                            </m:ctrlPr>
                          </m:fPr>
                          <m:num>
                            <m:r>
                              <a:rPr lang="en-GB" sz="2000" b="0" i="1" smtClean="0">
                                <a:latin typeface="Cambria Math"/>
                                <a:ea typeface="Cambria Math"/>
                              </a:rPr>
                              <m:t>3</m:t>
                            </m:r>
                          </m:num>
                          <m:den>
                            <m:r>
                              <a:rPr lang="en-GB" sz="2000" b="0" i="1" smtClean="0">
                                <a:latin typeface="Cambria Math"/>
                                <a:ea typeface="Cambria Math"/>
                              </a:rPr>
                              <m:t>5</m:t>
                            </m:r>
                          </m:den>
                        </m:f>
                        <m:r>
                          <a:rPr lang="en-GB" sz="2000" b="0" i="1" smtClean="0">
                            <a:latin typeface="Cambria Math"/>
                            <a:ea typeface="Cambria Math"/>
                          </a:rPr>
                          <m:t>𝑐</m:t>
                        </m:r>
                      </m:oMath>
                    </m:oMathPara>
                  </a14:m>
                  <a:endParaRPr lang="en-GB" sz="2000" dirty="0"/>
                </a:p>
              </p:txBody>
            </p:sp>
          </mc:Choice>
          <mc:Fallback xmlns="">
            <p:sp>
              <p:nvSpPr>
                <p:cNvPr id="19" name="TextBox 18"/>
                <p:cNvSpPr txBox="1">
                  <a:spLocks noRot="1" noChangeAspect="1" noMove="1" noResize="1" noEditPoints="1" noAdjustHandles="1" noChangeArrowheads="1" noChangeShapeType="1" noTextEdit="1"/>
                </p:cNvSpPr>
                <p:nvPr/>
              </p:nvSpPr>
              <p:spPr>
                <a:xfrm>
                  <a:off x="6804248" y="5540070"/>
                  <a:ext cx="1728192" cy="670505"/>
                </a:xfrm>
                <a:prstGeom prst="rect">
                  <a:avLst/>
                </a:prstGeom>
                <a:blipFill rotWithShape="1">
                  <a:blip r:embed="rId11"/>
                  <a:stretch>
                    <a:fillRect/>
                  </a:stretch>
                </a:blipFill>
              </p:spPr>
              <p:txBody>
                <a:bodyPr/>
                <a:lstStyle/>
                <a:p>
                  <a:r>
                    <a:rPr lang="en-GB">
                      <a:noFill/>
                    </a:rPr>
                    <a:t> </a:t>
                  </a:r>
                </a:p>
              </p:txBody>
            </p:sp>
          </mc:Fallback>
        </mc:AlternateContent>
      </p:grpSp>
      <p:grpSp>
        <p:nvGrpSpPr>
          <p:cNvPr id="23" name="Group 22"/>
          <p:cNvGrpSpPr/>
          <p:nvPr/>
        </p:nvGrpSpPr>
        <p:grpSpPr>
          <a:xfrm>
            <a:off x="-108520" y="1707199"/>
            <a:ext cx="3024336" cy="651696"/>
            <a:chOff x="-108520" y="1707199"/>
            <a:chExt cx="3024336" cy="651696"/>
          </a:xfrm>
        </p:grpSpPr>
        <p:sp>
          <p:nvSpPr>
            <p:cNvPr id="21" name="Rectangle 20"/>
            <p:cNvSpPr/>
            <p:nvPr/>
          </p:nvSpPr>
          <p:spPr>
            <a:xfrm>
              <a:off x="179512" y="1707199"/>
              <a:ext cx="2736304" cy="651696"/>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0" name="TextBox 19"/>
                <p:cNvSpPr txBox="1"/>
                <p:nvPr/>
              </p:nvSpPr>
              <p:spPr>
                <a:xfrm>
                  <a:off x="-108520" y="1772816"/>
                  <a:ext cx="2448272"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000" smtClean="0">
                            <a:latin typeface="Cambria Math"/>
                            <a:ea typeface="Cambria Math"/>
                          </a:rPr>
                          <m:t>4</m:t>
                        </m:r>
                        <m:r>
                          <a:rPr lang="en-GB" sz="2000" b="0" i="1" smtClean="0">
                            <a:latin typeface="Cambria Math"/>
                            <a:ea typeface="Cambria Math"/>
                          </a:rPr>
                          <m:t>=5÷</m:t>
                        </m:r>
                        <m:r>
                          <a:rPr lang="en-GB" sz="2000" b="0" i="1" smtClean="0">
                            <a:latin typeface="Cambria Math"/>
                            <a:ea typeface="Cambria Math"/>
                          </a:rPr>
                          <m:t>𝛾</m:t>
                        </m:r>
                      </m:oMath>
                    </m:oMathPara>
                  </a14:m>
                  <a:endParaRPr lang="en-GB" sz="2000" dirty="0"/>
                </a:p>
              </p:txBody>
            </p:sp>
          </mc:Choice>
          <mc:Fallback xmlns="">
            <p:sp>
              <p:nvSpPr>
                <p:cNvPr id="20" name="TextBox 19"/>
                <p:cNvSpPr txBox="1">
                  <a:spLocks noRot="1" noChangeAspect="1" noMove="1" noResize="1" noEditPoints="1" noAdjustHandles="1" noChangeArrowheads="1" noChangeShapeType="1" noTextEdit="1"/>
                </p:cNvSpPr>
                <p:nvPr/>
              </p:nvSpPr>
              <p:spPr>
                <a:xfrm>
                  <a:off x="-108520" y="1772816"/>
                  <a:ext cx="2448272" cy="400110"/>
                </a:xfrm>
                <a:prstGeom prst="rect">
                  <a:avLst/>
                </a:prstGeom>
                <a:blipFill rotWithShape="1">
                  <a:blip r:embed="rId12"/>
                  <a:stretch>
                    <a:fillRect b="-6154"/>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39" name="Rounded Rectangle 38"/>
              <p:cNvSpPr/>
              <p:nvPr/>
            </p:nvSpPr>
            <p:spPr>
              <a:xfrm>
                <a:off x="3203848" y="4139065"/>
                <a:ext cx="3168352" cy="2071509"/>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smtClean="0">
                    <a:solidFill>
                      <a:srgbClr val="002060"/>
                    </a:solidFill>
                  </a:rPr>
                  <a:t>This means Jim’s ladder will fit if he runs at </a:t>
                </a:r>
                <a14:m>
                  <m:oMath xmlns:m="http://schemas.openxmlformats.org/officeDocument/2006/math">
                    <m:box>
                      <m:boxPr>
                        <m:ctrlPr>
                          <a:rPr lang="en-GB" sz="2800" b="1" i="1">
                            <a:solidFill>
                              <a:srgbClr val="002060"/>
                            </a:solidFill>
                            <a:latin typeface="Cambria Math"/>
                          </a:rPr>
                        </m:ctrlPr>
                      </m:boxPr>
                      <m:e>
                        <m:f>
                          <m:fPr>
                            <m:ctrlPr>
                              <a:rPr lang="en-GB" sz="2800" b="1" i="1">
                                <a:solidFill>
                                  <a:srgbClr val="002060"/>
                                </a:solidFill>
                                <a:latin typeface="Cambria Math"/>
                              </a:rPr>
                            </m:ctrlPr>
                          </m:fPr>
                          <m:num>
                            <m:r>
                              <a:rPr lang="en-GB" sz="2800" b="1" i="1">
                                <a:solidFill>
                                  <a:srgbClr val="002060"/>
                                </a:solidFill>
                                <a:latin typeface="Cambria Math"/>
                              </a:rPr>
                              <m:t>𝟑</m:t>
                            </m:r>
                          </m:num>
                          <m:den>
                            <m:r>
                              <a:rPr lang="en-GB" sz="2800" b="1" i="1">
                                <a:solidFill>
                                  <a:srgbClr val="002060"/>
                                </a:solidFill>
                                <a:latin typeface="Cambria Math"/>
                              </a:rPr>
                              <m:t>𝟓</m:t>
                            </m:r>
                          </m:den>
                        </m:f>
                      </m:e>
                    </m:box>
                  </m:oMath>
                </a14:m>
                <a:r>
                  <a:rPr lang="en-GB" sz="2800" b="1" dirty="0">
                    <a:solidFill>
                      <a:srgbClr val="002060"/>
                    </a:solidFill>
                  </a:rPr>
                  <a:t> of the speed of light.</a:t>
                </a:r>
              </a:p>
            </p:txBody>
          </p:sp>
        </mc:Choice>
        <mc:Fallback xmlns="">
          <p:sp>
            <p:nvSpPr>
              <p:cNvPr id="39" name="Rounded Rectangle 38"/>
              <p:cNvSpPr>
                <a:spLocks noRot="1" noChangeAspect="1" noMove="1" noResize="1" noEditPoints="1" noAdjustHandles="1" noChangeArrowheads="1" noChangeShapeType="1" noTextEdit="1"/>
              </p:cNvSpPr>
              <p:nvPr/>
            </p:nvSpPr>
            <p:spPr>
              <a:xfrm>
                <a:off x="3203848" y="4139065"/>
                <a:ext cx="3168352" cy="2071509"/>
              </a:xfrm>
              <a:prstGeom prst="roundRect">
                <a:avLst/>
              </a:prstGeom>
              <a:blipFill rotWithShape="1">
                <a:blip r:embed="rId13"/>
                <a:stretch>
                  <a:fillRect l="-771" t="-588" r="-578" b="-6471"/>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1592031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up)">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up)">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wipe(up)">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wipe(up)">
                                      <p:cBhvr>
                                        <p:cTn id="22" dur="500"/>
                                        <p:tgtEl>
                                          <p:spTgt spid="2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ipe(up)">
                                      <p:cBhvr>
                                        <p:cTn id="27" dur="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wipe(up)">
                                      <p:cBhvr>
                                        <p:cTn id="32" dur="5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wipe(up)">
                                      <p:cBhvr>
                                        <p:cTn id="37" dur="500"/>
                                        <p:tgtEl>
                                          <p:spTgt spid="3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37"/>
                                        </p:tgtEl>
                                        <p:attrNameLst>
                                          <p:attrName>style.visibility</p:attrName>
                                        </p:attrNameLst>
                                      </p:cBhvr>
                                      <p:to>
                                        <p:strVal val="visible"/>
                                      </p:to>
                                    </p:set>
                                    <p:animEffect transition="in" filter="wipe(up)">
                                      <p:cBhvr>
                                        <p:cTn id="42" dur="500"/>
                                        <p:tgtEl>
                                          <p:spTgt spid="3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wipe(up)">
                                      <p:cBhvr>
                                        <p:cTn id="47" dur="500"/>
                                        <p:tgtEl>
                                          <p:spTgt spid="3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9"/>
                                        </p:tgtEl>
                                        <p:attrNameLst>
                                          <p:attrName>style.visibility</p:attrName>
                                        </p:attrNameLst>
                                      </p:cBhvr>
                                      <p:to>
                                        <p:strVal val="visible"/>
                                      </p:to>
                                    </p:set>
                                    <p:animEffect transition="in" filter="fade">
                                      <p:cBhvr>
                                        <p:cTn id="5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TextBox 5"/>
              <p:cNvSpPr txBox="1"/>
              <p:nvPr/>
            </p:nvSpPr>
            <p:spPr>
              <a:xfrm>
                <a:off x="2555776" y="260648"/>
                <a:ext cx="4608512" cy="20144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000" i="1" smtClean="0">
                          <a:latin typeface="Cambria Math"/>
                          <a:ea typeface="Cambria Math"/>
                        </a:rPr>
                        <m:t>𝛾</m:t>
                      </m:r>
                      <m:r>
                        <a:rPr lang="en-GB" sz="4000" b="0" i="1" smtClean="0">
                          <a:latin typeface="Cambria Math"/>
                          <a:ea typeface="Cambria Math"/>
                        </a:rPr>
                        <m:t>=</m:t>
                      </m:r>
                      <m:f>
                        <m:fPr>
                          <m:ctrlPr>
                            <a:rPr lang="en-GB" sz="4000" b="0" i="1" smtClean="0">
                              <a:latin typeface="Cambria Math"/>
                              <a:ea typeface="Cambria Math"/>
                            </a:rPr>
                          </m:ctrlPr>
                        </m:fPr>
                        <m:num>
                          <m:r>
                            <a:rPr lang="en-GB" sz="4000" b="0" i="1" smtClean="0">
                              <a:latin typeface="Cambria Math"/>
                              <a:ea typeface="Cambria Math"/>
                            </a:rPr>
                            <m:t>1</m:t>
                          </m:r>
                        </m:num>
                        <m:den>
                          <m:rad>
                            <m:radPr>
                              <m:degHide m:val="on"/>
                              <m:ctrlPr>
                                <a:rPr lang="en-GB" sz="4000" b="0" i="1" smtClean="0">
                                  <a:latin typeface="Cambria Math"/>
                                  <a:ea typeface="Cambria Math"/>
                                </a:rPr>
                              </m:ctrlPr>
                            </m:radPr>
                            <m:deg/>
                            <m:e>
                              <m:r>
                                <a:rPr lang="en-GB" sz="4000" b="0" i="1" smtClean="0">
                                  <a:latin typeface="Cambria Math"/>
                                  <a:ea typeface="Cambria Math"/>
                                </a:rPr>
                                <m:t>1−</m:t>
                              </m:r>
                              <m:box>
                                <m:boxPr>
                                  <m:ctrlPr>
                                    <a:rPr lang="en-GB" sz="4000" b="0" i="1" smtClean="0">
                                      <a:latin typeface="Cambria Math"/>
                                      <a:ea typeface="Cambria Math"/>
                                    </a:rPr>
                                  </m:ctrlPr>
                                </m:boxPr>
                                <m:e>
                                  <m:argPr>
                                    <m:argSz m:val="-1"/>
                                  </m:argPr>
                                  <m:f>
                                    <m:fPr>
                                      <m:ctrlPr>
                                        <a:rPr lang="en-GB" sz="4000" b="0" i="1" smtClean="0">
                                          <a:latin typeface="Cambria Math"/>
                                          <a:ea typeface="Cambria Math"/>
                                        </a:rPr>
                                      </m:ctrlPr>
                                    </m:fPr>
                                    <m:num>
                                      <m:sSup>
                                        <m:sSupPr>
                                          <m:ctrlPr>
                                            <a:rPr lang="en-GB" sz="4000" b="0" i="1" smtClean="0">
                                              <a:latin typeface="Cambria Math"/>
                                              <a:ea typeface="Cambria Math"/>
                                            </a:rPr>
                                          </m:ctrlPr>
                                        </m:sSupPr>
                                        <m:e>
                                          <m:r>
                                            <a:rPr lang="en-GB" sz="4000" b="0" i="1" smtClean="0">
                                              <a:latin typeface="Cambria Math"/>
                                              <a:ea typeface="Cambria Math"/>
                                            </a:rPr>
                                            <m:t>𝑣</m:t>
                                          </m:r>
                                        </m:e>
                                        <m:sup>
                                          <m:r>
                                            <a:rPr lang="en-GB" sz="4000" b="0" i="1" smtClean="0">
                                              <a:latin typeface="Cambria Math"/>
                                              <a:ea typeface="Cambria Math"/>
                                            </a:rPr>
                                            <m:t>2</m:t>
                                          </m:r>
                                        </m:sup>
                                      </m:sSup>
                                    </m:num>
                                    <m:den>
                                      <m:sSup>
                                        <m:sSupPr>
                                          <m:ctrlPr>
                                            <a:rPr lang="en-GB" sz="4000" b="0" i="1" smtClean="0">
                                              <a:latin typeface="Cambria Math"/>
                                              <a:ea typeface="Cambria Math"/>
                                            </a:rPr>
                                          </m:ctrlPr>
                                        </m:sSupPr>
                                        <m:e>
                                          <m:r>
                                            <a:rPr lang="en-GB" sz="4000" b="0" i="1" smtClean="0">
                                              <a:latin typeface="Cambria Math"/>
                                              <a:ea typeface="Cambria Math"/>
                                            </a:rPr>
                                            <m:t>𝑐</m:t>
                                          </m:r>
                                        </m:e>
                                        <m:sup>
                                          <m:r>
                                            <a:rPr lang="en-GB" sz="4000" b="0" i="1" smtClean="0">
                                              <a:latin typeface="Cambria Math"/>
                                              <a:ea typeface="Cambria Math"/>
                                            </a:rPr>
                                            <m:t>2</m:t>
                                          </m:r>
                                        </m:sup>
                                      </m:sSup>
                                    </m:den>
                                  </m:f>
                                </m:e>
                              </m:box>
                            </m:e>
                          </m:rad>
                        </m:den>
                      </m:f>
                    </m:oMath>
                  </m:oMathPara>
                </a14:m>
                <a:endParaRPr lang="en-GB" sz="4000" dirty="0"/>
              </a:p>
            </p:txBody>
          </p:sp>
        </mc:Choice>
        <mc:Fallback xmlns="">
          <p:sp>
            <p:nvSpPr>
              <p:cNvPr id="6" name="TextBox 5"/>
              <p:cNvSpPr txBox="1">
                <a:spLocks noRot="1" noChangeAspect="1" noMove="1" noResize="1" noEditPoints="1" noAdjustHandles="1" noChangeArrowheads="1" noChangeShapeType="1" noTextEdit="1"/>
              </p:cNvSpPr>
              <p:nvPr/>
            </p:nvSpPr>
            <p:spPr>
              <a:xfrm>
                <a:off x="2555776" y="260648"/>
                <a:ext cx="4608512" cy="2014462"/>
              </a:xfrm>
              <a:prstGeom prst="rect">
                <a:avLst/>
              </a:prstGeom>
              <a:blipFill rotWithShape="1">
                <a:blip r:embed="rId2"/>
                <a:stretch>
                  <a:fillRect/>
                </a:stretch>
              </a:blipFill>
            </p:spPr>
            <p:txBody>
              <a:bodyPr/>
              <a:lstStyle/>
              <a:p>
                <a:r>
                  <a:rPr lang="en-GB">
                    <a:noFill/>
                  </a:rPr>
                  <a:t> </a:t>
                </a:r>
              </a:p>
            </p:txBody>
          </p:sp>
        </mc:Fallback>
      </mc:AlternateContent>
      <p:sp>
        <p:nvSpPr>
          <p:cNvPr id="7" name="TextBox 6"/>
          <p:cNvSpPr txBox="1"/>
          <p:nvPr/>
        </p:nvSpPr>
        <p:spPr>
          <a:xfrm>
            <a:off x="179512" y="260648"/>
            <a:ext cx="3096344" cy="1446550"/>
          </a:xfrm>
          <a:prstGeom prst="rect">
            <a:avLst/>
          </a:prstGeom>
          <a:noFill/>
        </p:spPr>
        <p:txBody>
          <a:bodyPr wrap="square" rtlCol="0">
            <a:spAutoFit/>
          </a:bodyPr>
          <a:lstStyle/>
          <a:p>
            <a:r>
              <a:rPr lang="en-GB" sz="4400" dirty="0" smtClean="0"/>
              <a:t>The Lorentz Contraction</a:t>
            </a:r>
            <a:endParaRPr lang="en-GB" sz="4400" dirty="0"/>
          </a:p>
        </p:txBody>
      </p:sp>
      <p:sp>
        <p:nvSpPr>
          <p:cNvPr id="12" name="Rounded Rectangle 11"/>
          <p:cNvSpPr/>
          <p:nvPr/>
        </p:nvSpPr>
        <p:spPr>
          <a:xfrm>
            <a:off x="179512" y="2419126"/>
            <a:ext cx="6768752" cy="1225898"/>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a:t>Length contraction</a:t>
            </a:r>
            <a:r>
              <a:rPr lang="en-GB" sz="2800" dirty="0"/>
              <a:t> </a:t>
            </a:r>
            <a:r>
              <a:rPr lang="en-GB" sz="2800" dirty="0" smtClean="0"/>
              <a:t>compares the original length </a:t>
            </a:r>
            <a:r>
              <a:rPr lang="en-GB" sz="2800" i="1" dirty="0" smtClean="0"/>
              <a:t>L</a:t>
            </a:r>
            <a:r>
              <a:rPr lang="en-GB" sz="2800" baseline="-25000" dirty="0" smtClean="0"/>
              <a:t>o</a:t>
            </a:r>
            <a:r>
              <a:rPr lang="en-GB" sz="2800" dirty="0" smtClean="0"/>
              <a:t> and the </a:t>
            </a:r>
            <a:r>
              <a:rPr lang="en-GB" sz="2800" dirty="0"/>
              <a:t>new length </a:t>
            </a:r>
            <a:r>
              <a:rPr lang="en-GB" sz="2800" i="1" dirty="0" smtClean="0"/>
              <a:t>L</a:t>
            </a:r>
            <a:r>
              <a:rPr lang="en-GB" sz="2800" i="1" dirty="0"/>
              <a:t>.</a:t>
            </a:r>
            <a:endParaRPr lang="en-GB" sz="2800" dirty="0"/>
          </a:p>
        </p:txBody>
      </p:sp>
      <mc:AlternateContent xmlns:mc="http://schemas.openxmlformats.org/markup-compatibility/2006">
        <mc:Choice xmlns:a14="http://schemas.microsoft.com/office/drawing/2010/main" Requires="a14">
          <p:sp>
            <p:nvSpPr>
              <p:cNvPr id="8" name="TextBox 7"/>
              <p:cNvSpPr txBox="1"/>
              <p:nvPr/>
            </p:nvSpPr>
            <p:spPr>
              <a:xfrm>
                <a:off x="6228184" y="2375831"/>
                <a:ext cx="2448272" cy="96641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800" b="0" i="1" smtClean="0">
                          <a:latin typeface="Cambria Math"/>
                          <a:ea typeface="Cambria Math"/>
                        </a:rPr>
                        <m:t>𝐿</m:t>
                      </m:r>
                      <m:r>
                        <a:rPr lang="en-GB" sz="2800" b="0" i="1" smtClean="0">
                          <a:latin typeface="Cambria Math"/>
                          <a:ea typeface="Cambria Math"/>
                        </a:rPr>
                        <m:t>=</m:t>
                      </m:r>
                      <m:f>
                        <m:fPr>
                          <m:ctrlPr>
                            <a:rPr lang="en-GB" sz="2800" b="0" i="1" smtClean="0">
                              <a:latin typeface="Cambria Math"/>
                              <a:ea typeface="Cambria Math"/>
                            </a:rPr>
                          </m:ctrlPr>
                        </m:fPr>
                        <m:num>
                          <m:sSub>
                            <m:sSubPr>
                              <m:ctrlPr>
                                <a:rPr lang="en-GB" sz="2800" b="0" i="1" smtClean="0">
                                  <a:latin typeface="Cambria Math"/>
                                  <a:ea typeface="Cambria Math"/>
                                </a:rPr>
                              </m:ctrlPr>
                            </m:sSubPr>
                            <m:e>
                              <m:r>
                                <a:rPr lang="en-GB" sz="2800" b="0" i="1" smtClean="0">
                                  <a:latin typeface="Cambria Math"/>
                                  <a:ea typeface="Cambria Math"/>
                                </a:rPr>
                                <m:t>𝐿</m:t>
                              </m:r>
                            </m:e>
                            <m:sub>
                              <m:r>
                                <a:rPr lang="en-GB" sz="2800" b="0" i="1" smtClean="0">
                                  <a:latin typeface="Cambria Math"/>
                                  <a:ea typeface="Cambria Math"/>
                                </a:rPr>
                                <m:t>0</m:t>
                              </m:r>
                            </m:sub>
                          </m:sSub>
                        </m:num>
                        <m:den>
                          <m:r>
                            <a:rPr lang="en-GB" sz="2800" b="0" i="1" smtClean="0">
                              <a:latin typeface="Cambria Math"/>
                              <a:ea typeface="Cambria Math"/>
                            </a:rPr>
                            <m:t>𝛾</m:t>
                          </m:r>
                        </m:den>
                      </m:f>
                    </m:oMath>
                  </m:oMathPara>
                </a14:m>
                <a:endParaRPr lang="en-GB" sz="2800" dirty="0"/>
              </a:p>
            </p:txBody>
          </p:sp>
        </mc:Choice>
        <mc:Fallback>
          <p:sp>
            <p:nvSpPr>
              <p:cNvPr id="8" name="TextBox 7"/>
              <p:cNvSpPr txBox="1">
                <a:spLocks noRot="1" noChangeAspect="1" noMove="1" noResize="1" noEditPoints="1" noAdjustHandles="1" noChangeArrowheads="1" noChangeShapeType="1" noTextEdit="1"/>
              </p:cNvSpPr>
              <p:nvPr/>
            </p:nvSpPr>
            <p:spPr>
              <a:xfrm>
                <a:off x="6228184" y="2375831"/>
                <a:ext cx="2448272" cy="966418"/>
              </a:xfrm>
              <a:prstGeom prst="rect">
                <a:avLst/>
              </a:prstGeom>
              <a:blipFill rotWithShape="1">
                <a:blip r:embed="rId3"/>
                <a:stretch>
                  <a:fillRect/>
                </a:stretch>
              </a:blipFill>
            </p:spPr>
            <p:txBody>
              <a:bodyPr/>
              <a:lstStyle/>
              <a:p>
                <a:r>
                  <a:rPr lang="en-GB">
                    <a:noFill/>
                  </a:rPr>
                  <a:t> </a:t>
                </a:r>
              </a:p>
            </p:txBody>
          </p:sp>
        </mc:Fallback>
      </mc:AlternateContent>
      <p:sp>
        <p:nvSpPr>
          <p:cNvPr id="9" name="Rounded Rectangle 8"/>
          <p:cNvSpPr/>
          <p:nvPr/>
        </p:nvSpPr>
        <p:spPr>
          <a:xfrm>
            <a:off x="179512" y="4003302"/>
            <a:ext cx="6768752" cy="1225898"/>
          </a:xfrm>
          <a:prstGeom prst="round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a:t>Time dilation</a:t>
            </a:r>
            <a:r>
              <a:rPr lang="en-GB" sz="2800" dirty="0"/>
              <a:t> </a:t>
            </a:r>
            <a:r>
              <a:rPr lang="en-GB" sz="2800" dirty="0" smtClean="0"/>
              <a:t>compares </a:t>
            </a:r>
            <a:r>
              <a:rPr lang="en-GB" sz="2800" i="1" dirty="0" smtClean="0"/>
              <a:t>T</a:t>
            </a:r>
            <a:r>
              <a:rPr lang="en-GB" sz="2800" baseline="-25000" dirty="0" smtClean="0"/>
              <a:t>o</a:t>
            </a:r>
            <a:r>
              <a:rPr lang="en-GB" sz="2800" dirty="0" smtClean="0"/>
              <a:t> (time </a:t>
            </a:r>
            <a:r>
              <a:rPr lang="en-GB" sz="2800" dirty="0"/>
              <a:t>on clock at </a:t>
            </a:r>
            <a:r>
              <a:rPr lang="en-GB" sz="2800" dirty="0" smtClean="0"/>
              <a:t>rest) with the new, slower time </a:t>
            </a:r>
            <a:r>
              <a:rPr lang="en-GB" sz="2800" i="1" dirty="0" smtClean="0"/>
              <a:t>T</a:t>
            </a:r>
            <a:r>
              <a:rPr lang="en-GB" sz="2800" dirty="0" smtClean="0"/>
              <a:t>.</a:t>
            </a:r>
            <a:endParaRPr lang="en-GB" sz="2800" dirty="0"/>
          </a:p>
        </p:txBody>
      </p:sp>
      <mc:AlternateContent xmlns:mc="http://schemas.openxmlformats.org/markup-compatibility/2006">
        <mc:Choice xmlns:a14="http://schemas.microsoft.com/office/drawing/2010/main" Requires="a14">
          <p:sp>
            <p:nvSpPr>
              <p:cNvPr id="10" name="TextBox 9"/>
              <p:cNvSpPr txBox="1"/>
              <p:nvPr/>
            </p:nvSpPr>
            <p:spPr>
              <a:xfrm>
                <a:off x="6372200" y="4233282"/>
                <a:ext cx="2448272"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800" b="0" i="1" smtClean="0">
                          <a:latin typeface="Cambria Math"/>
                          <a:ea typeface="Cambria Math"/>
                        </a:rPr>
                        <m:t>𝑇</m:t>
                      </m:r>
                      <m:r>
                        <a:rPr lang="en-GB" sz="2800" b="0" i="1" smtClean="0">
                          <a:latin typeface="Cambria Math"/>
                          <a:ea typeface="Cambria Math"/>
                        </a:rPr>
                        <m:t>=</m:t>
                      </m:r>
                      <m:r>
                        <a:rPr lang="en-GB" sz="2800" b="0" i="1" smtClean="0">
                          <a:latin typeface="Cambria Math"/>
                          <a:ea typeface="Cambria Math"/>
                        </a:rPr>
                        <m:t>𝛾</m:t>
                      </m:r>
                      <m:sSub>
                        <m:sSubPr>
                          <m:ctrlPr>
                            <a:rPr lang="en-GB" sz="2800" b="0" i="1" smtClean="0">
                              <a:latin typeface="Cambria Math"/>
                              <a:ea typeface="Cambria Math"/>
                            </a:rPr>
                          </m:ctrlPr>
                        </m:sSubPr>
                        <m:e>
                          <m:r>
                            <a:rPr lang="en-GB" sz="2800" b="0" i="1" smtClean="0">
                              <a:latin typeface="Cambria Math"/>
                              <a:ea typeface="Cambria Math"/>
                            </a:rPr>
                            <m:t>𝑇</m:t>
                          </m:r>
                        </m:e>
                        <m:sub>
                          <m:r>
                            <a:rPr lang="en-GB" sz="2800" b="0" i="1" smtClean="0">
                              <a:latin typeface="Cambria Math"/>
                              <a:ea typeface="Cambria Math"/>
                            </a:rPr>
                            <m:t>0</m:t>
                          </m:r>
                        </m:sub>
                      </m:sSub>
                    </m:oMath>
                  </m:oMathPara>
                </a14:m>
                <a:endParaRPr lang="en-GB" sz="2800" dirty="0"/>
              </a:p>
            </p:txBody>
          </p:sp>
        </mc:Choice>
        <mc:Fallback>
          <p:sp>
            <p:nvSpPr>
              <p:cNvPr id="10" name="TextBox 9"/>
              <p:cNvSpPr txBox="1">
                <a:spLocks noRot="1" noChangeAspect="1" noMove="1" noResize="1" noEditPoints="1" noAdjustHandles="1" noChangeArrowheads="1" noChangeShapeType="1" noTextEdit="1"/>
              </p:cNvSpPr>
              <p:nvPr/>
            </p:nvSpPr>
            <p:spPr>
              <a:xfrm>
                <a:off x="6372200" y="4233282"/>
                <a:ext cx="2448272" cy="523220"/>
              </a:xfrm>
              <a:prstGeom prst="rect">
                <a:avLst/>
              </a:prstGeom>
              <a:blipFill rotWithShape="1">
                <a:blip r:embed="rId4"/>
                <a:stretch>
                  <a:fillRect/>
                </a:stretch>
              </a:blipFill>
            </p:spPr>
            <p:txBody>
              <a:bodyPr/>
              <a:lstStyle/>
              <a:p>
                <a:r>
                  <a:rPr lang="en-GB">
                    <a:noFill/>
                  </a:rPr>
                  <a:t> </a:t>
                </a:r>
              </a:p>
            </p:txBody>
          </p:sp>
        </mc:Fallback>
      </mc:AlternateContent>
      <p:sp>
        <p:nvSpPr>
          <p:cNvPr id="11" name="Rounded Rectangle 10"/>
          <p:cNvSpPr/>
          <p:nvPr/>
        </p:nvSpPr>
        <p:spPr>
          <a:xfrm>
            <a:off x="179512" y="5587478"/>
            <a:ext cx="6768752" cy="1225898"/>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a:solidFill>
                  <a:srgbClr val="002060"/>
                </a:solidFill>
              </a:rPr>
              <a:t>Mass </a:t>
            </a:r>
            <a:r>
              <a:rPr lang="en-GB" sz="2800" b="1" dirty="0" smtClean="0">
                <a:solidFill>
                  <a:srgbClr val="002060"/>
                </a:solidFill>
              </a:rPr>
              <a:t>increase</a:t>
            </a:r>
            <a:r>
              <a:rPr lang="en-GB" sz="2800" dirty="0" smtClean="0">
                <a:solidFill>
                  <a:srgbClr val="002060"/>
                </a:solidFill>
              </a:rPr>
              <a:t> compares </a:t>
            </a:r>
            <a:r>
              <a:rPr lang="en-GB" sz="2800" i="1" dirty="0" smtClean="0">
                <a:solidFill>
                  <a:srgbClr val="002060"/>
                </a:solidFill>
              </a:rPr>
              <a:t>M</a:t>
            </a:r>
            <a:r>
              <a:rPr lang="en-GB" sz="2800" baseline="-25000" dirty="0" smtClean="0">
                <a:solidFill>
                  <a:srgbClr val="002060"/>
                </a:solidFill>
              </a:rPr>
              <a:t>o</a:t>
            </a:r>
            <a:r>
              <a:rPr lang="en-GB" sz="2800" dirty="0" smtClean="0">
                <a:solidFill>
                  <a:srgbClr val="002060"/>
                </a:solidFill>
              </a:rPr>
              <a:t> (original </a:t>
            </a:r>
            <a:r>
              <a:rPr lang="en-GB" sz="2800" dirty="0">
                <a:solidFill>
                  <a:srgbClr val="002060"/>
                </a:solidFill>
              </a:rPr>
              <a:t>mass at </a:t>
            </a:r>
            <a:r>
              <a:rPr lang="en-GB" sz="2800" dirty="0" smtClean="0">
                <a:solidFill>
                  <a:srgbClr val="002060"/>
                </a:solidFill>
              </a:rPr>
              <a:t>rest) with the new, increased mass </a:t>
            </a:r>
            <a:r>
              <a:rPr lang="en-GB" sz="2800" i="1" dirty="0" smtClean="0">
                <a:solidFill>
                  <a:srgbClr val="002060"/>
                </a:solidFill>
              </a:rPr>
              <a:t>M</a:t>
            </a:r>
            <a:r>
              <a:rPr lang="en-GB" sz="2800" dirty="0" smtClean="0">
                <a:solidFill>
                  <a:srgbClr val="002060"/>
                </a:solidFill>
              </a:rPr>
              <a:t>.</a:t>
            </a:r>
            <a:endParaRPr lang="en-GB" sz="2800" dirty="0">
              <a:solidFill>
                <a:srgbClr val="002060"/>
              </a:solidFill>
            </a:endParaRPr>
          </a:p>
        </p:txBody>
      </p:sp>
      <mc:AlternateContent xmlns:mc="http://schemas.openxmlformats.org/markup-compatibility/2006">
        <mc:Choice xmlns:a14="http://schemas.microsoft.com/office/drawing/2010/main" Requires="a14">
          <p:sp>
            <p:nvSpPr>
              <p:cNvPr id="14" name="TextBox 13"/>
              <p:cNvSpPr txBox="1"/>
              <p:nvPr/>
            </p:nvSpPr>
            <p:spPr>
              <a:xfrm>
                <a:off x="6372200" y="5817458"/>
                <a:ext cx="2448272"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800" b="0" i="1" smtClean="0">
                          <a:latin typeface="Cambria Math"/>
                          <a:ea typeface="Cambria Math"/>
                        </a:rPr>
                        <m:t>𝑀</m:t>
                      </m:r>
                      <m:r>
                        <a:rPr lang="en-GB" sz="2800" b="0" i="1" smtClean="0">
                          <a:latin typeface="Cambria Math"/>
                          <a:ea typeface="Cambria Math"/>
                        </a:rPr>
                        <m:t>=</m:t>
                      </m:r>
                      <m:r>
                        <a:rPr lang="en-GB" sz="2800" b="0" i="1" smtClean="0">
                          <a:latin typeface="Cambria Math"/>
                          <a:ea typeface="Cambria Math"/>
                        </a:rPr>
                        <m:t>𝛾</m:t>
                      </m:r>
                      <m:sSub>
                        <m:sSubPr>
                          <m:ctrlPr>
                            <a:rPr lang="en-GB" sz="2800" b="0" i="1" smtClean="0">
                              <a:latin typeface="Cambria Math"/>
                              <a:ea typeface="Cambria Math"/>
                            </a:rPr>
                          </m:ctrlPr>
                        </m:sSubPr>
                        <m:e>
                          <m:r>
                            <a:rPr lang="en-GB" sz="2800" b="0" i="1" smtClean="0">
                              <a:latin typeface="Cambria Math"/>
                              <a:ea typeface="Cambria Math"/>
                            </a:rPr>
                            <m:t>𝑀</m:t>
                          </m:r>
                        </m:e>
                        <m:sub>
                          <m:r>
                            <a:rPr lang="en-GB" sz="2800" b="0" i="1" smtClean="0">
                              <a:latin typeface="Cambria Math"/>
                              <a:ea typeface="Cambria Math"/>
                            </a:rPr>
                            <m:t>0</m:t>
                          </m:r>
                        </m:sub>
                      </m:sSub>
                    </m:oMath>
                  </m:oMathPara>
                </a14:m>
                <a:endParaRPr lang="en-GB" sz="2800" dirty="0"/>
              </a:p>
            </p:txBody>
          </p:sp>
        </mc:Choice>
        <mc:Fallback>
          <p:sp>
            <p:nvSpPr>
              <p:cNvPr id="14" name="TextBox 13"/>
              <p:cNvSpPr txBox="1">
                <a:spLocks noRot="1" noChangeAspect="1" noMove="1" noResize="1" noEditPoints="1" noAdjustHandles="1" noChangeArrowheads="1" noChangeShapeType="1" noTextEdit="1"/>
              </p:cNvSpPr>
              <p:nvPr/>
            </p:nvSpPr>
            <p:spPr>
              <a:xfrm>
                <a:off x="6372200" y="5817458"/>
                <a:ext cx="2448272" cy="523220"/>
              </a:xfrm>
              <a:prstGeom prst="rect">
                <a:avLst/>
              </a:prstGeom>
              <a:blipFill rotWithShape="1">
                <a:blip r:embed="rId5"/>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24032419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2024</TotalTime>
  <Words>615</Words>
  <Application>Microsoft Office PowerPoint</Application>
  <PresentationFormat>On-screen Show (4:3)</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Introduction to the  Lorentz Transformation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Comberton Village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Dawes</dc:creator>
  <cp:lastModifiedBy>Euan Willder</cp:lastModifiedBy>
  <cp:revision>31</cp:revision>
  <dcterms:created xsi:type="dcterms:W3CDTF">2011-11-25T16:46:02Z</dcterms:created>
  <dcterms:modified xsi:type="dcterms:W3CDTF">2011-11-29T17:35:29Z</dcterms:modified>
</cp:coreProperties>
</file>