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1479763399140331"/>
          <c:y val="9.6315202358446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BEAKER 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Mix 1</c:v>
                </c:pt>
                <c:pt idx="1">
                  <c:v>Mix 2</c:v>
                </c:pt>
                <c:pt idx="2">
                  <c:v>Mix 3</c:v>
                </c:pt>
                <c:pt idx="3">
                  <c:v>Mix 4</c:v>
                </c:pt>
              </c:strCache>
            </c:strRef>
          </c:cat>
          <c:val>
            <c:numRef>
              <c:f>Sheet1!$B$2:$B$5</c:f>
              <c:numCache>
                <c:formatCode>#\ ???/???</c:formatCode>
                <c:ptCount val="4"/>
                <c:pt idx="0">
                  <c:v>0.25</c:v>
                </c:pt>
                <c:pt idx="1">
                  <c:v>0.2</c:v>
                </c:pt>
                <c:pt idx="2">
                  <c:v>7.4999999999999997E-2</c:v>
                </c:pt>
                <c:pt idx="3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3C-4C6C-8D98-F32678B808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BEAKER 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Mix 1</c:v>
                </c:pt>
                <c:pt idx="1">
                  <c:v>Mix 2</c:v>
                </c:pt>
                <c:pt idx="2">
                  <c:v>Mix 3</c:v>
                </c:pt>
                <c:pt idx="3">
                  <c:v>Mix 4</c:v>
                </c:pt>
              </c:strCache>
            </c:strRef>
          </c:cat>
          <c:val>
            <c:numRef>
              <c:f>Sheet1!$C$2:$C$5</c:f>
              <c:numCache>
                <c:formatCode>#\ ???/???</c:formatCode>
                <c:ptCount val="4"/>
                <c:pt idx="0">
                  <c:v>0.33333333333333331</c:v>
                </c:pt>
                <c:pt idx="1">
                  <c:v>0.26666666666666666</c:v>
                </c:pt>
                <c:pt idx="2">
                  <c:v>0.1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3C-4C6C-8D98-F32678B80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4699192"/>
        <c:axId val="234695672"/>
      </c:barChart>
      <c:catAx>
        <c:axId val="234699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695672"/>
        <c:crosses val="autoZero"/>
        <c:auto val="1"/>
        <c:lblAlgn val="ctr"/>
        <c:lblOffset val="100"/>
        <c:noMultiLvlLbl val="0"/>
      </c:catAx>
      <c:valAx>
        <c:axId val="234695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???/???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4699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E8BE5-DB50-4D82-937A-7AF12B338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43DCC-609E-4B21-B826-950E20C54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9AC36-845E-479E-AA35-FD02F9D8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158CC-6256-4C25-A06B-056914EC9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1860D-E258-49DC-94DE-2FC88DB64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6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2BD58-AAD1-4B38-9026-FFADF156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E9E678-03CC-4021-85C8-6BE444438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AF088-93A2-4016-96BD-C6344B90D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B201B-E505-4CAC-BCB1-AFF16CEE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A6F43-7AA1-4642-9DFD-5FBA15E7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43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1848F-B8D7-4AF8-8A95-4EDD09502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FB7DB-18D5-4225-BAD8-42731F737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7D4CC-C61B-4246-9996-14FF43092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B3C5E-F7CD-459E-8BD1-DA38ADCD8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C76AE-F090-4C44-896B-FDE4AF33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05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E3F70-9F61-4543-84D3-D119CF0C7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C6855-8024-4E0B-802D-97CCDB74C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8BD1F-539F-469A-86B3-8C303CFFD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44ABF-4C90-486E-9723-F313F4C65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6C011-9C8E-497F-B3A4-70E352558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78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2B6F-D66A-4148-9FF0-3698B304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58BE8-97F8-47F4-A212-DC177FE0E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E3B76-9DFF-4D4B-B2B5-DEE2E5235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5D06F-302C-4D13-A3B8-84CC389DE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0184C-8D5E-475B-AB78-4CD1AAFC7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5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02A4A-A91B-4CAC-ADB4-64EF784BC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31FA1-86EC-4E00-82F2-FFD2E2C8A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070D1-D9B9-4477-B306-CEBA265CC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2DACB-4499-4E1E-A38D-5A4A1C77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6494C-95AE-412D-ADCA-0C254C74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A0CFB-5219-4634-BDFB-2DB7B473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9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F44B-3788-4029-8173-05772042D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4D76F-90E1-4965-A85F-A6EF8A521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61865-940B-4DDF-AE35-ABFC091AD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36535D-6250-4424-87A1-0AC42B506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9DE3A-AC3D-4729-A71A-897F6239E4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E4B845-C563-4237-9D73-77847021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D9A6CE-0CF8-48AD-BC01-42C6639F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021841-4F77-4EBA-90FC-9FBC383F5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1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61A6-44DB-483B-87BB-3757AFB4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BA8D4-5E8A-4251-922C-4ACF8CFDA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FD6A44-D615-4CF0-A883-9F5F803C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A61D7-E047-4A82-B9A6-B92AA6C85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4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4118E8-0D0C-4624-A4B5-81E7FB43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3B65A9-82BB-4AF5-A373-F2E55FE8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FBD42-EBB3-4001-8BDC-A09C5B32A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DAEA6-5AF3-46FD-977A-2EAA901AF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0C37-34D7-4920-91E4-F7638B787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EA563-5F28-4945-AFD2-14A96F4C5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DE37E-5AB5-45B5-8AF0-6FD3A3452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CBAE5C-6469-4F09-B2FF-35A09157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BE46A2-6E0B-4DF5-877A-F19C9D0A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27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9F3E-E639-4646-B3D5-9E055B7BF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A1B83B-2135-471A-89D8-BF2F3DFE3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040878-A260-449E-B0B8-E65E25565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CD3E7-6099-4690-BB9E-1755337DB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2EDA2-43F3-4D46-9FFD-648869C54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1E822-FC3A-4DFA-8E2C-A83FD5397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5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A8819-262A-4223-A9CE-F448DA7B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EA50D-58AB-4D85-B43A-9E77CAA3F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458CD-0D87-43B2-9944-CADB07417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2CCF0-8ADE-4412-B707-B2E85D65B1A4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451E8-3C6A-4F0E-85FE-169F5507F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4E6B0-C080-4057-93BA-0D1B2F2A2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E7D37-5911-4AC2-95D9-F2463BCB7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9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D35AF-F08E-4D5C-B5E2-42E73D020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7860" y="1214438"/>
            <a:ext cx="9144000" cy="2387600"/>
          </a:xfrm>
        </p:spPr>
        <p:txBody>
          <a:bodyPr/>
          <a:lstStyle/>
          <a:p>
            <a:r>
              <a:rPr lang="en-GB" b="1" dirty="0">
                <a:latin typeface="Ink Free" panose="03080402000500000000" pitchFamily="66" charset="0"/>
              </a:rPr>
              <a:t>Solutions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B95D3-284F-4C76-AEFF-A95B1E71F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By Benjamin Maxwell, Walton High School</a:t>
            </a:r>
          </a:p>
        </p:txBody>
      </p:sp>
      <p:sp>
        <p:nvSpPr>
          <p:cNvPr id="4" name="Flowchart: Sort 3">
            <a:extLst>
              <a:ext uri="{FF2B5EF4-FFF2-40B4-BE49-F238E27FC236}">
                <a16:creationId xmlns:a16="http://schemas.microsoft.com/office/drawing/2014/main" id="{C644656C-68AF-447C-AF25-D67E7C057180}"/>
              </a:ext>
            </a:extLst>
          </p:cNvPr>
          <p:cNvSpPr/>
          <p:nvPr/>
        </p:nvSpPr>
        <p:spPr>
          <a:xfrm>
            <a:off x="119269" y="119270"/>
            <a:ext cx="1232452" cy="1444487"/>
          </a:xfrm>
          <a:prstGeom prst="flowChartSo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CB4571-8D87-4376-9875-D0BCA0E1C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154888"/>
            <a:ext cx="1255885" cy="14692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8453CB-7365-4BF5-AF10-EFDC32BC2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36" y="5241995"/>
            <a:ext cx="1255885" cy="14692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92755B-06E6-40FA-82FB-CDCF07A24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5225430"/>
            <a:ext cx="1255885" cy="1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98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9560A-8051-4625-AEC9-FC0F96D52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When I was thinking how I could show that I know how to do it with the ,then I decided to make something showing it.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B272964-F41A-48B2-9B05-980BA7299D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264294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443">
                  <a:extLst>
                    <a:ext uri="{9D8B030D-6E8A-4147-A177-3AD203B41FA5}">
                      <a16:colId xmlns:a16="http://schemas.microsoft.com/office/drawing/2014/main" val="195455043"/>
                    </a:ext>
                  </a:extLst>
                </a:gridCol>
                <a:gridCol w="4200940">
                  <a:extLst>
                    <a:ext uri="{9D8B030D-6E8A-4147-A177-3AD203B41FA5}">
                      <a16:colId xmlns:a16="http://schemas.microsoft.com/office/drawing/2014/main" val="3675334606"/>
                    </a:ext>
                  </a:extLst>
                </a:gridCol>
                <a:gridCol w="4754217">
                  <a:extLst>
                    <a:ext uri="{9D8B030D-6E8A-4147-A177-3AD203B41FA5}">
                      <a16:colId xmlns:a16="http://schemas.microsoft.com/office/drawing/2014/main" val="94474274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645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                               W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                                     W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125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Mix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10                              40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10                                    30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06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Mix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10                              50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40                                     150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509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Mix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30                              400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10                                     100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671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Mix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30                               80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50                                     100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730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4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C7F88-0265-4816-AD46-D23272107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5" y="87903"/>
            <a:ext cx="11036149" cy="6604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u="sng" dirty="0">
                <a:latin typeface="Ink Free" panose="03080402000500000000" pitchFamily="66" charset="0"/>
              </a:rPr>
              <a:t>FRACTIONS</a:t>
            </a:r>
            <a:r>
              <a:rPr lang="en-GB" sz="2000" b="1" dirty="0">
                <a:latin typeface="Ink Free" panose="03080402000500000000" pitchFamily="66" charset="0"/>
              </a:rPr>
              <a:t>:</a:t>
            </a:r>
          </a:p>
          <a:p>
            <a:pPr marL="0" indent="0">
              <a:buNone/>
            </a:pPr>
            <a:r>
              <a:rPr lang="en-GB" sz="2000" b="1" dirty="0"/>
              <a:t>How might you use fractions to help you to work out which mixture is stronger?</a:t>
            </a:r>
          </a:p>
          <a:p>
            <a:pPr marL="0" indent="0">
              <a:buNone/>
            </a:pPr>
            <a:r>
              <a:rPr lang="en-GB" sz="2000" dirty="0"/>
              <a:t>You can use fractions to help you see the difference easier.</a:t>
            </a:r>
          </a:p>
          <a:p>
            <a:pPr marL="0" indent="0">
              <a:buNone/>
            </a:pPr>
            <a:r>
              <a:rPr lang="en-GB" sz="2000" dirty="0"/>
              <a:t>In each example you would place the measure of lemons on top with the measure of water on the bottom. This shows that for every (x)ml in water there is (x)</a:t>
            </a:r>
            <a:r>
              <a:rPr lang="en-GB" sz="2000" dirty="0" err="1"/>
              <a:t>mls</a:t>
            </a:r>
            <a:r>
              <a:rPr lang="en-GB" sz="2000" dirty="0"/>
              <a:t> in lemon juice.</a:t>
            </a:r>
          </a:p>
          <a:p>
            <a:pPr marL="0" indent="0">
              <a:buNone/>
            </a:pPr>
            <a:r>
              <a:rPr lang="en-GB" sz="2000" dirty="0"/>
              <a:t>For example, mix 1 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First we would change these to the lowest common fraction making them:</a:t>
            </a:r>
          </a:p>
          <a:p>
            <a:pPr marL="0" indent="0">
              <a:buNone/>
            </a:pP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As I know one third is greater than 1 quarter I can tell that beaker B has a stronger lemon mix,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4EB965-8E47-4B2C-908B-51D57EF9754E}"/>
              </a:ext>
            </a:extLst>
          </p:cNvPr>
          <p:cNvSpPr/>
          <p:nvPr/>
        </p:nvSpPr>
        <p:spPr>
          <a:xfrm>
            <a:off x="186017" y="29649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C4DB0255-1C18-432B-920C-1A88A33A7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224211"/>
              </p:ext>
            </p:extLst>
          </p:nvPr>
        </p:nvGraphicFramePr>
        <p:xfrm>
          <a:off x="3992262" y="2146595"/>
          <a:ext cx="73840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407">
                  <a:extLst>
                    <a:ext uri="{9D8B030D-6E8A-4147-A177-3AD203B41FA5}">
                      <a16:colId xmlns:a16="http://schemas.microsoft.com/office/drawing/2014/main" val="37595373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93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59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68127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A278EDAB-2E75-403C-9D60-927C2E7C1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208" y="2146595"/>
            <a:ext cx="749873" cy="1243692"/>
          </a:xfrm>
          <a:prstGeom prst="rect">
            <a:avLst/>
          </a:prstGeom>
        </p:spPr>
      </p:pic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5B1BF555-77AD-471B-BB1D-430A55432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578308"/>
              </p:ext>
            </p:extLst>
          </p:nvPr>
        </p:nvGraphicFramePr>
        <p:xfrm>
          <a:off x="3059544" y="3724123"/>
          <a:ext cx="711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200">
                  <a:extLst>
                    <a:ext uri="{9D8B030D-6E8A-4147-A177-3AD203B41FA5}">
                      <a16:colId xmlns:a16="http://schemas.microsoft.com/office/drawing/2014/main" val="40385901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390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903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58416"/>
                  </a:ext>
                </a:extLst>
              </a:tr>
            </a:tbl>
          </a:graphicData>
        </a:graphic>
      </p:graphicFrame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6338D214-78CD-49E3-BB2C-75DE545F2B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933376"/>
              </p:ext>
            </p:extLst>
          </p:nvPr>
        </p:nvGraphicFramePr>
        <p:xfrm>
          <a:off x="4217086" y="3724123"/>
          <a:ext cx="73840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407">
                  <a:extLst>
                    <a:ext uri="{9D8B030D-6E8A-4147-A177-3AD203B41FA5}">
                      <a16:colId xmlns:a16="http://schemas.microsoft.com/office/drawing/2014/main" val="477223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36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21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112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20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C7F88-0265-4816-AD46-D23272107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69" y="90837"/>
            <a:ext cx="10515600" cy="5748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u="sng" dirty="0">
                <a:latin typeface="Ink Free" panose="03080402000500000000" pitchFamily="66" charset="0"/>
              </a:rPr>
              <a:t>RATIOS:</a:t>
            </a:r>
          </a:p>
          <a:p>
            <a:pPr marL="0" indent="0">
              <a:buNone/>
            </a:pPr>
            <a:r>
              <a:rPr lang="en-GB" sz="2000" b="1" dirty="0"/>
              <a:t>How might you use ratios?</a:t>
            </a:r>
          </a:p>
          <a:p>
            <a:pPr marL="0" indent="0">
              <a:buNone/>
            </a:pPr>
            <a:r>
              <a:rPr lang="en-GB" sz="2000" dirty="0"/>
              <a:t>To show how many lemons there are  compared to water (example) – 50:100-70:130</a:t>
            </a:r>
          </a:p>
          <a:p>
            <a:pPr marL="0" indent="0">
              <a:buNone/>
            </a:pPr>
            <a:r>
              <a:rPr lang="en-GB" sz="2000" dirty="0"/>
              <a:t>This tells us that in the first mix there are 50mls of lemons to 100 </a:t>
            </a:r>
            <a:r>
              <a:rPr lang="en-GB" sz="2000" dirty="0" err="1"/>
              <a:t>mls</a:t>
            </a:r>
            <a:r>
              <a:rPr lang="en-GB" sz="2000" dirty="0"/>
              <a:t> of water, whilst the second has 70 </a:t>
            </a:r>
            <a:r>
              <a:rPr lang="en-GB" sz="2000" dirty="0" err="1"/>
              <a:t>mls</a:t>
            </a:r>
            <a:r>
              <a:rPr lang="en-GB" sz="2000" dirty="0"/>
              <a:t> of lemon to 130 </a:t>
            </a:r>
            <a:r>
              <a:rPr lang="en-GB" sz="2000" dirty="0" err="1"/>
              <a:t>mls</a:t>
            </a:r>
            <a:r>
              <a:rPr lang="en-GB" sz="2000" dirty="0"/>
              <a:t> of water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50:100                                          Lighter</a:t>
            </a:r>
          </a:p>
          <a:p>
            <a:pPr marL="0" indent="0">
              <a:buNone/>
            </a:pPr>
            <a:r>
              <a:rPr lang="en-GB" sz="2000" dirty="0"/>
              <a:t>70:130                                          Stronger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You will be able to easily tell that 70:130 is stronger than 50:30 because 50 goes two times into 100 but 70 into 130 goes 1 ¾ into 130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4EB965-8E47-4B2C-908B-51D57EF9754E}"/>
              </a:ext>
            </a:extLst>
          </p:cNvPr>
          <p:cNvSpPr/>
          <p:nvPr/>
        </p:nvSpPr>
        <p:spPr>
          <a:xfrm>
            <a:off x="186017" y="29649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D0EB85-4613-4CE0-87C4-A563C21C288E}"/>
              </a:ext>
            </a:extLst>
          </p:cNvPr>
          <p:cNvCxnSpPr>
            <a:cxnSpLocks/>
          </p:cNvCxnSpPr>
          <p:nvPr/>
        </p:nvCxnSpPr>
        <p:spPr>
          <a:xfrm flipV="1">
            <a:off x="1603512" y="2544422"/>
            <a:ext cx="216010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C4C9C8D-E5E5-47D3-8C4D-FAADAC48879A}"/>
              </a:ext>
            </a:extLst>
          </p:cNvPr>
          <p:cNvCxnSpPr>
            <a:cxnSpLocks/>
          </p:cNvCxnSpPr>
          <p:nvPr/>
        </p:nvCxnSpPr>
        <p:spPr>
          <a:xfrm>
            <a:off x="1603512" y="2964934"/>
            <a:ext cx="21601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55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59BF7-1D26-4235-BB1E-9C660F30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09" y="253641"/>
            <a:ext cx="10515600" cy="1325563"/>
          </a:xfrm>
        </p:spPr>
        <p:txBody>
          <a:bodyPr>
            <a:normAutofit/>
          </a:bodyPr>
          <a:lstStyle/>
          <a:p>
            <a:pPr marL="0" indent="0"/>
            <a:r>
              <a:rPr lang="en-GB" sz="2000" b="1" u="sng" dirty="0">
                <a:latin typeface="Ink Free" panose="03080402000500000000" pitchFamily="66" charset="0"/>
              </a:rPr>
              <a:t>-How about a graphical approach?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AED9A471-F8E0-4E8B-B7C9-FF5756774A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674796"/>
              </p:ext>
            </p:extLst>
          </p:nvPr>
        </p:nvGraphicFramePr>
        <p:xfrm>
          <a:off x="838200" y="2506662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AE25B3F-A13B-4E96-8D6D-65A3CFC7C8D1}"/>
              </a:ext>
            </a:extLst>
          </p:cNvPr>
          <p:cNvSpPr txBox="1"/>
          <p:nvPr/>
        </p:nvSpPr>
        <p:spPr>
          <a:xfrm>
            <a:off x="738909" y="1182255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 present the information as a graph I used the results as fractions. As you can beaker B in all cases had  stronger lemon </a:t>
            </a:r>
          </a:p>
        </p:txBody>
      </p:sp>
    </p:spTree>
    <p:extLst>
      <p:ext uri="{BB962C8B-B14F-4D97-AF65-F5344CB8AC3E}">
        <p14:creationId xmlns:p14="http://schemas.microsoft.com/office/powerpoint/2010/main" val="335688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3EC15-3897-49D1-ACB1-B88B9C4C9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6" y="492918"/>
            <a:ext cx="10515600" cy="5872163"/>
          </a:xfrm>
        </p:spPr>
        <p:txBody>
          <a:bodyPr/>
          <a:lstStyle/>
          <a:p>
            <a:pPr marL="0" indent="0">
              <a:buNone/>
            </a:pPr>
            <a:r>
              <a:rPr lang="en-GB" sz="2000" b="1" u="sng" dirty="0">
                <a:latin typeface="Ink Free" panose="03080402000500000000" pitchFamily="66" charset="0"/>
              </a:rPr>
              <a:t>-Do you always use the same strategy?</a:t>
            </a:r>
          </a:p>
          <a:p>
            <a:pPr marL="0" indent="0">
              <a:buNone/>
            </a:pPr>
            <a:endParaRPr lang="en-GB" sz="2000" b="1" u="sng" dirty="0"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GB" sz="2000" dirty="0"/>
              <a:t>No, I don’t use the same strategy every time because sometimes there will be different questions which wont work with that. I will also use the same strategy when I feel it will make the sequence easier and quick to do.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86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365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Ink Free</vt:lpstr>
      <vt:lpstr>Office Theme</vt:lpstr>
      <vt:lpstr>Solutions</vt:lpstr>
      <vt:lpstr>When I was thinking how I could show that I know how to do it with the ,then I decided to make something showing it.</vt:lpstr>
      <vt:lpstr>PowerPoint Presentation</vt:lpstr>
      <vt:lpstr>PowerPoint Presentation</vt:lpstr>
      <vt:lpstr>-How about a graphical approach?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</dc:title>
  <dc:creator>Ben Maxwell</dc:creator>
  <cp:lastModifiedBy>Andrea Maxwell</cp:lastModifiedBy>
  <cp:revision>20</cp:revision>
  <dcterms:created xsi:type="dcterms:W3CDTF">2020-06-18T10:11:52Z</dcterms:created>
  <dcterms:modified xsi:type="dcterms:W3CDTF">2020-06-25T10:34:09Z</dcterms:modified>
</cp:coreProperties>
</file>