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2" r:id="rId4"/>
    <p:sldId id="261" r:id="rId5"/>
    <p:sldId id="267" r:id="rId6"/>
    <p:sldId id="263" r:id="rId7"/>
    <p:sldId id="264" r:id="rId8"/>
    <p:sldId id="265" r:id="rId9"/>
    <p:sldId id="266" r:id="rId10"/>
    <p:sldId id="25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>
      <p:cViewPr varScale="1">
        <p:scale>
          <a:sx n="74" d="100"/>
          <a:sy n="74" d="100"/>
        </p:scale>
        <p:origin x="-120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C68A7-A3BB-4248-80A1-344DE5172E85}" type="datetimeFigureOut">
              <a:rPr lang="en-GB" smtClean="0"/>
              <a:t>08/09/2013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9DA1F-0436-4A6D-B57C-129B34C087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8135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C68A7-A3BB-4248-80A1-344DE5172E85}" type="datetimeFigureOut">
              <a:rPr lang="en-GB" smtClean="0"/>
              <a:t>08/09/2013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9DA1F-0436-4A6D-B57C-129B34C087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9810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C68A7-A3BB-4248-80A1-344DE5172E85}" type="datetimeFigureOut">
              <a:rPr lang="en-GB" smtClean="0"/>
              <a:t>08/09/2013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9DA1F-0436-4A6D-B57C-129B34C087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0520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C68A7-A3BB-4248-80A1-344DE5172E85}" type="datetimeFigureOut">
              <a:rPr lang="en-GB" smtClean="0"/>
              <a:t>08/09/2013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9DA1F-0436-4A6D-B57C-129B34C087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8011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C68A7-A3BB-4248-80A1-344DE5172E85}" type="datetimeFigureOut">
              <a:rPr lang="en-GB" smtClean="0"/>
              <a:t>08/09/2013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9DA1F-0436-4A6D-B57C-129B34C087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8925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C68A7-A3BB-4248-80A1-344DE5172E85}" type="datetimeFigureOut">
              <a:rPr lang="en-GB" smtClean="0"/>
              <a:t>08/09/2013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9DA1F-0436-4A6D-B57C-129B34C087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7791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C68A7-A3BB-4248-80A1-344DE5172E85}" type="datetimeFigureOut">
              <a:rPr lang="en-GB" smtClean="0"/>
              <a:t>08/09/2013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9DA1F-0436-4A6D-B57C-129B34C087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7688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C68A7-A3BB-4248-80A1-344DE5172E85}" type="datetimeFigureOut">
              <a:rPr lang="en-GB" smtClean="0"/>
              <a:t>08/09/2013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9DA1F-0436-4A6D-B57C-129B34C087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6446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C68A7-A3BB-4248-80A1-344DE5172E85}" type="datetimeFigureOut">
              <a:rPr lang="en-GB" smtClean="0"/>
              <a:t>08/09/2013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9DA1F-0436-4A6D-B57C-129B34C087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561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C68A7-A3BB-4248-80A1-344DE5172E85}" type="datetimeFigureOut">
              <a:rPr lang="en-GB" smtClean="0"/>
              <a:t>08/09/2013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9DA1F-0436-4A6D-B57C-129B34C087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9872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C68A7-A3BB-4248-80A1-344DE5172E85}" type="datetimeFigureOut">
              <a:rPr lang="en-GB" smtClean="0"/>
              <a:t>08/09/2013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9DA1F-0436-4A6D-B57C-129B34C087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7200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3C68A7-A3BB-4248-80A1-344DE5172E85}" type="datetimeFigureOut">
              <a:rPr lang="en-GB" smtClean="0"/>
              <a:t>08/09/2013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A9DA1F-0436-4A6D-B57C-129B34C087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5736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5" Type="http://schemas.openxmlformats.org/officeDocument/2006/relationships/image" Target="../media/image2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Relationship Id="rId14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12" Type="http://schemas.openxmlformats.org/officeDocument/2006/relationships/image" Target="../media/image32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11" Type="http://schemas.openxmlformats.org/officeDocument/2006/relationships/image" Target="../media/image31.png"/><Relationship Id="rId5" Type="http://schemas.openxmlformats.org/officeDocument/2006/relationships/image" Target="../media/image25.png"/><Relationship Id="rId10" Type="http://schemas.openxmlformats.org/officeDocument/2006/relationships/image" Target="../media/image30.png"/><Relationship Id="rId4" Type="http://schemas.openxmlformats.org/officeDocument/2006/relationships/image" Target="../media/image24.png"/><Relationship Id="rId9" Type="http://schemas.openxmlformats.org/officeDocument/2006/relationships/image" Target="../media/image2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-108520" y="-315416"/>
            <a:ext cx="7772400" cy="1470025"/>
          </a:xfrm>
        </p:spPr>
        <p:txBody>
          <a:bodyPr>
            <a:normAutofit/>
          </a:bodyPr>
          <a:lstStyle/>
          <a:p>
            <a:r>
              <a:rPr lang="en-GB" sz="4000" b="1" dirty="0" smtClean="0"/>
              <a:t>Algebraic Fractions</a:t>
            </a:r>
            <a:endParaRPr lang="en-GB" sz="4000" b="1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1371600" y="764704"/>
            <a:ext cx="6400800" cy="1752600"/>
          </a:xfrm>
        </p:spPr>
        <p:txBody>
          <a:bodyPr>
            <a:normAutofit/>
          </a:bodyPr>
          <a:lstStyle/>
          <a:p>
            <a:r>
              <a:rPr lang="en-GB" sz="2400" dirty="0" smtClean="0">
                <a:solidFill>
                  <a:schemeClr val="tx1"/>
                </a:solidFill>
              </a:rPr>
              <a:t>L.O:  To develop a better knowledge of how to manipulate algebra</a:t>
            </a:r>
            <a:endParaRPr lang="en-GB" sz="2400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-540568" y="476672"/>
            <a:ext cx="1440160" cy="2088232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b" anchorCtr="0"/>
          <a:lstStyle/>
          <a:p>
            <a:pPr algn="ctr"/>
            <a:r>
              <a:rPr lang="en-GB" sz="3600" b="1" dirty="0" smtClean="0"/>
              <a:t>Grade B</a:t>
            </a:r>
            <a:endParaRPr lang="en-GB" sz="36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83568" y="2492896"/>
                <a:ext cx="8277907" cy="32220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3200" b="1" dirty="0" smtClean="0"/>
                  <a:t>STARTER</a:t>
                </a:r>
                <a:endParaRPr lang="en-GB" sz="2400" b="1" dirty="0" smtClean="0"/>
              </a:p>
              <a:p>
                <a:r>
                  <a:rPr lang="en-GB" sz="2400" dirty="0" smtClean="0"/>
                  <a:t>Find the product and the sum of these number pairs:</a:t>
                </a:r>
              </a:p>
              <a:p>
                <a:endParaRPr lang="en-GB" sz="2400" dirty="0"/>
              </a:p>
              <a:p>
                <a:r>
                  <a:rPr lang="en-GB" sz="2400" dirty="0" smtClean="0"/>
                  <a:t>a)  4 and 6		b)  7 and 11		c)  2</a:t>
                </a:r>
                <a:r>
                  <a:rPr lang="en-GB" sz="24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GB" sz="2400" dirty="0" smtClean="0"/>
                  <a:t> and 3</a:t>
                </a:r>
                <a:br>
                  <a:rPr lang="en-GB" sz="2400" dirty="0" smtClean="0"/>
                </a:br>
                <a:endParaRPr lang="en-GB" sz="2400" dirty="0" smtClean="0"/>
              </a:p>
              <a:p>
                <a:r>
                  <a:rPr lang="en-GB" sz="2400" dirty="0" smtClean="0"/>
                  <a:t>d)  3</a:t>
                </a:r>
                <a:r>
                  <a:rPr lang="en-GB" sz="24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GB" sz="2400" dirty="0" smtClean="0"/>
                  <a:t> and 4</a:t>
                </a:r>
                <a:r>
                  <a:rPr lang="en-GB" sz="24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		</a:t>
                </a:r>
                <a:r>
                  <a:rPr lang="en-GB" sz="2400" dirty="0" smtClean="0">
                    <a:cs typeface="Times New Roman" panose="02020603050405020304" pitchFamily="18" charset="0"/>
                  </a:rPr>
                  <a:t>e)  4</a:t>
                </a:r>
                <a:r>
                  <a:rPr lang="en-GB" sz="24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xy</a:t>
                </a:r>
                <a:r>
                  <a:rPr lang="en-GB" sz="2400" dirty="0" smtClean="0">
                    <a:cs typeface="Times New Roman" panose="02020603050405020304" pitchFamily="18" charset="0"/>
                  </a:rPr>
                  <a:t> and 7</a:t>
                </a:r>
                <a:r>
                  <a:rPr lang="en-GB" sz="24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GB" sz="2400" baseline="30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GB" sz="24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	</a:t>
                </a:r>
                <a:r>
                  <a:rPr lang="en-GB" sz="2400" dirty="0" smtClean="0">
                    <a:cs typeface="Times New Roman" panose="02020603050405020304" pitchFamily="18" charset="0"/>
                  </a:rPr>
                  <a:t>f)  3x</a:t>
                </a:r>
                <a:r>
                  <a:rPr lang="en-GB" sz="2400" baseline="30000" dirty="0" smtClean="0">
                    <a:cs typeface="Times New Roman" panose="02020603050405020304" pitchFamily="18" charset="0"/>
                  </a:rPr>
                  <a:t>3</a:t>
                </a:r>
                <a:r>
                  <a:rPr lang="en-GB" sz="2400" dirty="0" smtClean="0">
                    <a:cs typeface="Times New Roman" panose="02020603050405020304" pitchFamily="18" charset="0"/>
                  </a:rPr>
                  <a:t>y</a:t>
                </a:r>
                <a:r>
                  <a:rPr lang="en-GB" sz="2400" baseline="30000" dirty="0" smtClean="0">
                    <a:cs typeface="Times New Roman" panose="02020603050405020304" pitchFamily="18" charset="0"/>
                  </a:rPr>
                  <a:t>2</a:t>
                </a:r>
                <a:r>
                  <a:rPr lang="en-GB" sz="2400" dirty="0" smtClean="0">
                    <a:cs typeface="Times New Roman" panose="02020603050405020304" pitchFamily="18" charset="0"/>
                  </a:rPr>
                  <a:t>z and 5</a:t>
                </a:r>
                <a:r>
                  <a:rPr lang="en-GB" sz="24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GB" sz="2400" baseline="30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GB" sz="24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r>
                  <a:rPr lang="en-GB" sz="2400" baseline="30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r>
                  <a:rPr lang="en-GB" sz="24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</a:t>
                </a:r>
                <a:r>
                  <a:rPr lang="en-GB" sz="2400" baseline="30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GB" sz="2400" dirty="0" smtClean="0">
                    <a:cs typeface="Times New Roman" panose="02020603050405020304" pitchFamily="18" charset="0"/>
                  </a:rPr>
                  <a:t/>
                </a:r>
                <a:br>
                  <a:rPr lang="en-GB" sz="2400" dirty="0" smtClean="0">
                    <a:cs typeface="Times New Roman" panose="02020603050405020304" pitchFamily="18" charset="0"/>
                  </a:rPr>
                </a:br>
                <a:endParaRPr lang="en-GB" sz="2400" dirty="0" smtClean="0">
                  <a:cs typeface="Times New Roman" panose="02020603050405020304" pitchFamily="18" charset="0"/>
                </a:endParaRPr>
              </a:p>
              <a:p>
                <a:r>
                  <a:rPr lang="en-GB" sz="2400" dirty="0" smtClean="0">
                    <a:cs typeface="Times New Roman" panose="02020603050405020304" pitchFamily="18" charset="0"/>
                  </a:rPr>
                  <a:t>g)  2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2400" i="1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e>
                    </m:rad>
                  </m:oMath>
                </a14:m>
                <a:r>
                  <a:rPr lang="en-GB" sz="2400" dirty="0" smtClean="0">
                    <a:cs typeface="Times New Roman" panose="02020603050405020304" pitchFamily="18" charset="0"/>
                  </a:rPr>
                  <a:t> and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2400" i="1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e>
                    </m:rad>
                  </m:oMath>
                </a14:m>
                <a:r>
                  <a:rPr lang="en-GB" sz="2400" dirty="0" smtClean="0">
                    <a:cs typeface="Times New Roman" panose="02020603050405020304" pitchFamily="18" charset="0"/>
                  </a:rPr>
                  <a:t>	h) 3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2400" i="1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e>
                    </m:rad>
                  </m:oMath>
                </a14:m>
                <a:r>
                  <a:rPr lang="en-GB" sz="2400" dirty="0" smtClean="0">
                    <a:cs typeface="Times New Roman" panose="02020603050405020304" pitchFamily="18" charset="0"/>
                  </a:rPr>
                  <a:t> and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2400" i="1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e>
                    </m:rad>
                  </m:oMath>
                </a14:m>
                <a:endParaRPr lang="en-GB" sz="2400" dirty="0"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2492896"/>
                <a:ext cx="8277907" cy="3222036"/>
              </a:xfrm>
              <a:prstGeom prst="rect">
                <a:avLst/>
              </a:prstGeom>
              <a:blipFill rotWithShape="0">
                <a:blip r:embed="rId2"/>
                <a:stretch>
                  <a:fillRect l="-1841" t="-2462" b="-303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/>
          <p:cNvSpPr/>
          <p:nvPr/>
        </p:nvSpPr>
        <p:spPr>
          <a:xfrm>
            <a:off x="1085459" y="1628800"/>
            <a:ext cx="7646135" cy="864096"/>
          </a:xfrm>
          <a:prstGeom prst="rect">
            <a:avLst/>
          </a:prstGeom>
          <a:solidFill>
            <a:srgbClr val="FFC000"/>
          </a:solidFill>
          <a:ln w="63500">
            <a:solidFill>
              <a:schemeClr val="tx1"/>
            </a:solidFill>
          </a:ln>
          <a:effectLst>
            <a:outerShdw blurRad="127000" dist="1270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chemeClr val="tx1"/>
                </a:solidFill>
              </a:rPr>
              <a:t>SKILLS REQUIRED TODAY</a:t>
            </a:r>
          </a:p>
          <a:p>
            <a:pPr algn="ctr"/>
            <a:r>
              <a:rPr lang="en-GB" sz="2400" dirty="0" smtClean="0">
                <a:solidFill>
                  <a:schemeClr val="tx1"/>
                </a:solidFill>
              </a:rPr>
              <a:t>Arithmetic, Logical Reasoning</a:t>
            </a:r>
            <a:endParaRPr lang="en-GB" sz="2400" dirty="0">
              <a:solidFill>
                <a:schemeClr val="tx1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554316" y="116632"/>
            <a:ext cx="2410172" cy="648072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>
            <a:outerShdw blurRad="127000" dist="1270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fld id="{FA0D4485-6872-4ED2-9A6D-8AC31ABE800B}" type="datetime3">
              <a:rPr lang="en-GB" sz="2400" smtClean="0"/>
              <a:t>8 September, 2013</a:t>
            </a:fld>
            <a:endParaRPr lang="en-GB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9109520" y="630932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KEY WORDS:   </a:t>
            </a:r>
            <a:r>
              <a:rPr lang="en-GB" sz="2400" dirty="0" smtClean="0"/>
              <a:t>Surds, Factorise, Simplify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2481873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2.22222E-6 L -1.74427 0.00857 " pathEditMode="relative" rAng="0" ptsTypes="AA">
                                      <p:cBhvr>
                                        <p:cTn id="6" dur="2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222" y="4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3707904" y="526378"/>
            <a:ext cx="5544616" cy="1800200"/>
            <a:chOff x="3707904" y="526378"/>
            <a:chExt cx="5544616" cy="1800200"/>
          </a:xfrm>
        </p:grpSpPr>
        <p:sp>
          <p:nvSpPr>
            <p:cNvPr id="7" name="Rectangle 6"/>
            <p:cNvSpPr/>
            <p:nvPr/>
          </p:nvSpPr>
          <p:spPr>
            <a:xfrm>
              <a:off x="3707904" y="526378"/>
              <a:ext cx="5544616" cy="18002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  <a:effectLst>
              <a:outerShdw blurRad="254000" dist="2540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2051" name="Picture 3"/>
            <p:cNvPicPr>
              <a:picLocks noChangeAspect="1" noChangeArrowheads="1"/>
            </p:cNvPicPr>
            <p:nvPr/>
          </p:nvPicPr>
          <p:blipFill rotWithShape="1">
            <a:blip r:embed="rId2">
              <a:clrChange>
                <a:clrFrom>
                  <a:srgbClr val="D7E4BD"/>
                </a:clrFrom>
                <a:clrTo>
                  <a:srgbClr val="D7E4BD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1406"/>
            <a:stretch/>
          </p:blipFill>
          <p:spPr bwMode="auto">
            <a:xfrm>
              <a:off x="3851920" y="812409"/>
              <a:ext cx="1266825" cy="12392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" name="Rectangle 4"/>
            <p:cNvSpPr/>
            <p:nvPr/>
          </p:nvSpPr>
          <p:spPr>
            <a:xfrm>
              <a:off x="5724128" y="633768"/>
              <a:ext cx="3312368" cy="720080"/>
            </a:xfrm>
            <a:prstGeom prst="rect">
              <a:avLst/>
            </a:prstGeom>
            <a:solidFill>
              <a:srgbClr val="FFC000"/>
            </a:solidFill>
            <a:ln w="635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I now have a better understanding of manipulating algebra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5724128" y="1506248"/>
              <a:ext cx="3312368" cy="720080"/>
            </a:xfrm>
            <a:prstGeom prst="rect">
              <a:avLst/>
            </a:prstGeom>
            <a:solidFill>
              <a:srgbClr val="FFC000"/>
            </a:solidFill>
            <a:ln w="635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dirty="0" smtClean="0">
                  <a:solidFill>
                    <a:schemeClr val="tx1"/>
                  </a:solidFill>
                </a:rPr>
                <a:t>I feel more comfortable with dealing with algebra now</a:t>
              </a:r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166941" y="620688"/>
              <a:ext cx="444353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4000" b="1" dirty="0" smtClean="0"/>
                <a:t>1</a:t>
              </a:r>
              <a:endParaRPr lang="en-GB" sz="4000" b="1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166941" y="1493168"/>
              <a:ext cx="444353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4000" b="1" dirty="0" smtClean="0"/>
                <a:t>2</a:t>
              </a:r>
              <a:endParaRPr lang="en-GB" sz="4000" b="1" dirty="0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3707904" y="2529446"/>
            <a:ext cx="5544616" cy="1835658"/>
            <a:chOff x="3707904" y="2529446"/>
            <a:chExt cx="5544616" cy="1835658"/>
          </a:xfrm>
        </p:grpSpPr>
        <p:sp>
          <p:nvSpPr>
            <p:cNvPr id="22" name="Rectangle 21"/>
            <p:cNvSpPr/>
            <p:nvPr/>
          </p:nvSpPr>
          <p:spPr>
            <a:xfrm>
              <a:off x="3707904" y="2529446"/>
              <a:ext cx="5544616" cy="1835658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254000" dist="2540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724128" y="2653680"/>
              <a:ext cx="3312368" cy="720080"/>
            </a:xfrm>
            <a:prstGeom prst="rect">
              <a:avLst/>
            </a:prstGeom>
            <a:solidFill>
              <a:srgbClr val="FFC000"/>
            </a:solidFill>
            <a:ln w="635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>
                  <a:solidFill>
                    <a:schemeClr val="tx1"/>
                  </a:solidFill>
                </a:rPr>
                <a:t>I feel ok with algebra, but I feel that I might forget this</a:t>
              </a:r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5724128" y="3526160"/>
              <a:ext cx="3312368" cy="720080"/>
            </a:xfrm>
            <a:prstGeom prst="rect">
              <a:avLst/>
            </a:prstGeom>
            <a:solidFill>
              <a:srgbClr val="FFC000"/>
            </a:solidFill>
            <a:ln w="635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>
                  <a:solidFill>
                    <a:schemeClr val="tx1"/>
                  </a:solidFill>
                </a:rPr>
                <a:t>I need to practice more with fractions before working on this</a:t>
              </a:r>
              <a:endParaRPr lang="en-GB" dirty="0">
                <a:solidFill>
                  <a:schemeClr val="tx1"/>
                </a:solidFill>
              </a:endParaRPr>
            </a:p>
          </p:txBody>
        </p:sp>
        <p:pic>
          <p:nvPicPr>
            <p:cNvPr id="2052" name="Picture 4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D7E4BD"/>
                </a:clrFrom>
                <a:clrTo>
                  <a:srgbClr val="D7E4BD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1920" y="2809875"/>
              <a:ext cx="1266825" cy="1238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7" name="TextBox 16"/>
            <p:cNvSpPr txBox="1"/>
            <p:nvPr/>
          </p:nvSpPr>
          <p:spPr>
            <a:xfrm>
              <a:off x="5166940" y="2665874"/>
              <a:ext cx="444353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4000" b="1" dirty="0" smtClean="0"/>
                <a:t>1</a:t>
              </a:r>
              <a:endParaRPr lang="en-GB" sz="4000" b="1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166940" y="3538354"/>
              <a:ext cx="444353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4000" b="1" dirty="0" smtClean="0"/>
                <a:t>2</a:t>
              </a:r>
              <a:endParaRPr lang="en-GB" sz="4000" b="1" dirty="0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3707904" y="4599687"/>
            <a:ext cx="5544616" cy="1835658"/>
            <a:chOff x="3707904" y="4599687"/>
            <a:chExt cx="5544616" cy="1835658"/>
          </a:xfrm>
        </p:grpSpPr>
        <p:sp>
          <p:nvSpPr>
            <p:cNvPr id="23" name="Rectangle 22"/>
            <p:cNvSpPr/>
            <p:nvPr/>
          </p:nvSpPr>
          <p:spPr>
            <a:xfrm>
              <a:off x="3707904" y="4599687"/>
              <a:ext cx="5544616" cy="183565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>
              <a:outerShdw blurRad="254000" dist="2540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709880" y="4716760"/>
              <a:ext cx="3312368" cy="720080"/>
            </a:xfrm>
            <a:prstGeom prst="rect">
              <a:avLst/>
            </a:prstGeom>
            <a:solidFill>
              <a:srgbClr val="FFC000"/>
            </a:solidFill>
            <a:ln w="635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>
                  <a:solidFill>
                    <a:schemeClr val="tx1"/>
                  </a:solidFill>
                </a:rPr>
                <a:t>I need to go away and work hard on fractions</a:t>
              </a:r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5709880" y="5589240"/>
              <a:ext cx="3312368" cy="720080"/>
            </a:xfrm>
            <a:prstGeom prst="rect">
              <a:avLst/>
            </a:prstGeom>
            <a:solidFill>
              <a:srgbClr val="FFC000"/>
            </a:solidFill>
            <a:ln w="635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>
                  <a:solidFill>
                    <a:schemeClr val="tx1"/>
                  </a:solidFill>
                </a:rPr>
                <a:t>I don’t understand anything we’ve covered in this topic</a:t>
              </a:r>
              <a:endParaRPr lang="en-GB" dirty="0">
                <a:solidFill>
                  <a:schemeClr val="tx1"/>
                </a:solidFill>
              </a:endParaRPr>
            </a:p>
          </p:txBody>
        </p:sp>
        <p:pic>
          <p:nvPicPr>
            <p:cNvPr id="2053" name="Picture 5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D7E4BD"/>
                </a:clrFrom>
                <a:clrTo>
                  <a:srgbClr val="D7E4BD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38588" y="4993641"/>
              <a:ext cx="1266825" cy="10477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9" name="TextBox 18"/>
            <p:cNvSpPr txBox="1"/>
            <p:nvPr/>
          </p:nvSpPr>
          <p:spPr>
            <a:xfrm>
              <a:off x="5183111" y="4728954"/>
              <a:ext cx="444353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4000" b="1" dirty="0" smtClean="0"/>
                <a:t>1</a:t>
              </a:r>
              <a:endParaRPr lang="en-GB" sz="4000" b="1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183111" y="5601434"/>
              <a:ext cx="444353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4000" b="1" dirty="0" smtClean="0"/>
                <a:t>2</a:t>
              </a:r>
              <a:endParaRPr lang="en-GB" sz="4000" b="1" dirty="0"/>
            </a:p>
          </p:txBody>
        </p:sp>
      </p:grpSp>
      <p:sp>
        <p:nvSpPr>
          <p:cNvPr id="13" name="Rounded Rectangle 12"/>
          <p:cNvSpPr/>
          <p:nvPr/>
        </p:nvSpPr>
        <p:spPr>
          <a:xfrm>
            <a:off x="251520" y="526378"/>
            <a:ext cx="3096344" cy="2487342"/>
          </a:xfrm>
          <a:prstGeom prst="roundRect">
            <a:avLst/>
          </a:prstGeom>
          <a:solidFill>
            <a:schemeClr val="tx2">
              <a:lumMod val="50000"/>
            </a:schemeClr>
          </a:solidFill>
          <a:ln w="63500">
            <a:solidFill>
              <a:schemeClr val="tx2">
                <a:lumMod val="75000"/>
              </a:schemeClr>
            </a:solidFill>
          </a:ln>
          <a:effectLst>
            <a:outerShdw blurRad="127000" dist="1270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smtClean="0"/>
              <a:t>Choose a statement that matches your ability on this topic so far</a:t>
            </a:r>
            <a:endParaRPr lang="en-GB" sz="2800" b="1" dirty="0"/>
          </a:p>
        </p:txBody>
      </p:sp>
      <p:sp>
        <p:nvSpPr>
          <p:cNvPr id="25" name="Rounded Rectangle 24"/>
          <p:cNvSpPr/>
          <p:nvPr/>
        </p:nvSpPr>
        <p:spPr>
          <a:xfrm>
            <a:off x="244415" y="3526160"/>
            <a:ext cx="3096344" cy="2487342"/>
          </a:xfrm>
          <a:prstGeom prst="roundRect">
            <a:avLst/>
          </a:prstGeom>
          <a:solidFill>
            <a:schemeClr val="tx2">
              <a:lumMod val="50000"/>
            </a:schemeClr>
          </a:solidFill>
          <a:ln w="63500">
            <a:solidFill>
              <a:schemeClr val="tx2">
                <a:lumMod val="75000"/>
              </a:schemeClr>
            </a:solidFill>
          </a:ln>
          <a:effectLst>
            <a:outerShdw blurRad="127000" dist="1270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500" b="1" dirty="0" smtClean="0"/>
              <a:t>Copy the statement, and add a sentence detailing the easiest/hardest thing you have found</a:t>
            </a:r>
            <a:endParaRPr lang="en-GB" sz="2500" b="1" dirty="0"/>
          </a:p>
        </p:txBody>
      </p:sp>
    </p:spTree>
    <p:extLst>
      <p:ext uri="{BB962C8B-B14F-4D97-AF65-F5344CB8AC3E}">
        <p14:creationId xmlns:p14="http://schemas.microsoft.com/office/powerpoint/2010/main" val="2438576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8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275856" y="404664"/>
                <a:ext cx="2363083" cy="81663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num>
                        <m:den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+3</m:t>
                          </m:r>
                        </m:den>
                      </m:f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GB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num>
                        <m:den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5856" y="404664"/>
                <a:ext cx="2363083" cy="816634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395537" y="1628800"/>
            <a:ext cx="84969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Kristen ITC" panose="03050502040202030202" pitchFamily="66" charset="0"/>
              </a:rPr>
              <a:t>You will be able to simplify this expression by the end of the lesson.</a:t>
            </a:r>
            <a:endParaRPr lang="en-GB" sz="2800" dirty="0">
              <a:latin typeface="Kristen ITC" panose="03050502040202030202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5536" y="3122965"/>
            <a:ext cx="84969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Kristen ITC" panose="03050502040202030202" pitchFamily="66" charset="0"/>
              </a:rPr>
              <a:t>One thing that we need to be able to know is how we can simplify algebra through factorising</a:t>
            </a:r>
            <a:endParaRPr lang="en-GB" sz="2800" dirty="0">
              <a:latin typeface="Kristen ITC" panose="03050502040202030202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2340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51520" y="332656"/>
            <a:ext cx="3240360" cy="936104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outerShdw blurRad="127000" dist="1270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12700" h="12700"/>
            </a:sp3d>
          </a:bodyPr>
          <a:lstStyle/>
          <a:p>
            <a:pPr algn="ctr"/>
            <a:r>
              <a:rPr lang="en-GB" sz="3600" b="1" dirty="0" smtClean="0">
                <a:ln w="12700">
                  <a:solidFill>
                    <a:schemeClr val="tx1"/>
                  </a:solidFill>
                </a:ln>
                <a:effectLst>
                  <a:outerShdw blurRad="127000" dist="127000" dir="2700000" algn="tl" rotWithShape="0">
                    <a:prstClr val="black">
                      <a:alpha val="40000"/>
                    </a:prstClr>
                  </a:outerShdw>
                </a:effectLst>
                <a:latin typeface="Kristen ITC" panose="03050502040202030202" pitchFamily="66" charset="0"/>
              </a:rPr>
              <a:t>QUESTION</a:t>
            </a:r>
            <a:endParaRPr lang="en-GB" sz="3600" b="1" dirty="0">
              <a:ln w="12700">
                <a:solidFill>
                  <a:schemeClr val="tx1"/>
                </a:solidFill>
              </a:ln>
              <a:effectLst>
                <a:outerShdw blurRad="127000" dist="127000" dir="2700000" algn="tl" rotWithShape="0">
                  <a:prstClr val="black">
                    <a:alpha val="40000"/>
                  </a:prstClr>
                </a:outerShdw>
              </a:effectLst>
              <a:latin typeface="Kristen ITC" panose="03050502040202030202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139952" y="332656"/>
                <a:ext cx="3121752" cy="10558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3200" dirty="0" smtClean="0">
                    <a:latin typeface="Kristen ITC" panose="03050502040202030202" pitchFamily="66" charset="0"/>
                  </a:rPr>
                  <a:t>Simplify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4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GB" sz="4400" b="0" i="1" smtClean="0">
                            <a:latin typeface="Cambria Math" panose="02040503050406030204" pitchFamily="18" charset="0"/>
                          </a:rPr>
                          <m:t>15</m:t>
                        </m:r>
                        <m:sSup>
                          <m:sSupPr>
                            <m:ctrlPr>
                              <a:rPr lang="en-GB" sz="44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sz="44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GB" sz="4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sSup>
                          <m:sSupPr>
                            <m:ctrlPr>
                              <a:rPr lang="en-GB" sz="44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sz="4400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en-GB" sz="4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GB" sz="4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sSup>
                          <m:sSupPr>
                            <m:ctrlPr>
                              <a:rPr lang="en-GB" sz="44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sz="44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GB" sz="4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GB" sz="44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endParaRPr lang="en-GB" sz="32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9952" y="332656"/>
                <a:ext cx="3121752" cy="1055866"/>
              </a:xfrm>
              <a:prstGeom prst="rect">
                <a:avLst/>
              </a:prstGeom>
              <a:blipFill rotWithShape="0">
                <a:blip r:embed="rId2"/>
                <a:stretch>
                  <a:fillRect l="-7813" b="-63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ounded Rectangle 13"/>
          <p:cNvSpPr/>
          <p:nvPr/>
        </p:nvSpPr>
        <p:spPr>
          <a:xfrm>
            <a:off x="539552" y="2276872"/>
            <a:ext cx="936104" cy="936104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outerShdw blurRad="127000" dist="1270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  <a:scene3d>
              <a:camera prst="orthographicFront"/>
              <a:lightRig rig="threePt" dir="t"/>
            </a:scene3d>
            <a:sp3d extrusionH="57150">
              <a:bevelT w="12700" h="12700"/>
            </a:sp3d>
          </a:bodyPr>
          <a:lstStyle/>
          <a:p>
            <a:pPr algn="ctr"/>
            <a:r>
              <a:rPr lang="en-GB" sz="6000" b="1" dirty="0" smtClean="0">
                <a:ln w="12700">
                  <a:solidFill>
                    <a:schemeClr val="tx1"/>
                  </a:solidFill>
                </a:ln>
                <a:effectLst>
                  <a:outerShdw blurRad="127000" dist="127000" dir="2700000" algn="tl" rotWithShape="0">
                    <a:prstClr val="black">
                      <a:alpha val="40000"/>
                    </a:prstClr>
                  </a:outerShdw>
                </a:effectLst>
                <a:latin typeface="Kristen ITC" panose="03050502040202030202" pitchFamily="66" charset="0"/>
              </a:rPr>
              <a:t>1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1619672" y="1844824"/>
            <a:ext cx="2376264" cy="180020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127000" dist="1270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  <a:scene3d>
              <a:camera prst="orthographicFront"/>
              <a:lightRig rig="threePt" dir="t"/>
            </a:scene3d>
            <a:sp3d extrusionH="57150">
              <a:bevelT w="12700" h="12700"/>
            </a:sp3d>
          </a:bodyPr>
          <a:lstStyle/>
          <a:p>
            <a:pPr algn="ctr"/>
            <a:r>
              <a:rPr lang="en-GB" sz="3600" b="1" dirty="0" smtClean="0">
                <a:ln w="12700">
                  <a:solidFill>
                    <a:schemeClr val="tx1"/>
                  </a:solidFill>
                </a:ln>
                <a:effectLst>
                  <a:outerShdw blurRad="127000" dist="127000" dir="2700000" algn="tl" rotWithShape="0">
                    <a:prstClr val="black">
                      <a:alpha val="40000"/>
                    </a:prstClr>
                  </a:outerShdw>
                </a:effectLst>
                <a:latin typeface="Kristen ITC" panose="03050502040202030202" pitchFamily="66" charset="0"/>
              </a:rPr>
              <a:t>Write it out in parts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39552" y="4365104"/>
            <a:ext cx="936104" cy="936104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outerShdw blurRad="127000" dist="1270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  <a:scene3d>
              <a:camera prst="orthographicFront"/>
              <a:lightRig rig="threePt" dir="t"/>
            </a:scene3d>
            <a:sp3d extrusionH="57150">
              <a:bevelT w="12700" h="12700"/>
            </a:sp3d>
          </a:bodyPr>
          <a:lstStyle/>
          <a:p>
            <a:pPr algn="ctr"/>
            <a:r>
              <a:rPr lang="en-GB" sz="6000" b="1" dirty="0" smtClean="0">
                <a:ln w="12700">
                  <a:solidFill>
                    <a:schemeClr val="tx1"/>
                  </a:solidFill>
                </a:ln>
                <a:effectLst>
                  <a:outerShdw blurRad="127000" dist="127000" dir="2700000" algn="tl" rotWithShape="0">
                    <a:prstClr val="black">
                      <a:alpha val="40000"/>
                    </a:prstClr>
                  </a:outerShdw>
                </a:effectLst>
                <a:latin typeface="Kristen ITC" panose="03050502040202030202" pitchFamily="66" charset="0"/>
              </a:rPr>
              <a:t>2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1619672" y="4005064"/>
            <a:ext cx="2376264" cy="1656184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127000" dist="1270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  <a:scene3d>
              <a:camera prst="orthographicFront"/>
              <a:lightRig rig="threePt" dir="t"/>
            </a:scene3d>
            <a:sp3d extrusionH="57150">
              <a:bevelT w="12700" h="12700"/>
            </a:sp3d>
          </a:bodyPr>
          <a:lstStyle/>
          <a:p>
            <a:pPr algn="ctr"/>
            <a:r>
              <a:rPr lang="en-GB" sz="3200" b="1" dirty="0" smtClean="0">
                <a:ln w="12700">
                  <a:solidFill>
                    <a:schemeClr val="tx1"/>
                  </a:solidFill>
                </a:ln>
                <a:effectLst>
                  <a:outerShdw blurRad="127000" dist="127000" dir="2700000" algn="tl" rotWithShape="0">
                    <a:prstClr val="black">
                      <a:alpha val="40000"/>
                    </a:prstClr>
                  </a:outerShdw>
                </a:effectLst>
                <a:latin typeface="Kristen ITC" panose="03050502040202030202" pitchFamily="66" charset="0"/>
              </a:rPr>
              <a:t>Cancel what you can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281025" y="2085102"/>
                <a:ext cx="4611454" cy="105208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6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15</m:t>
                          </m:r>
                          <m:r>
                            <a:rPr lang="en-GB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en-GB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  <m:r>
                            <a:rPr lang="en-GB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en-GB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  <m:r>
                            <a:rPr lang="en-GB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en-GB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  <m:r>
                            <a:rPr lang="en-GB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en-GB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  <m:r>
                            <a:rPr lang="en-GB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en-GB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num>
                        <m:den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GB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en-GB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  <m:r>
                            <a:rPr lang="en-GB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en-GB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  <m:r>
                            <a:rPr lang="en-GB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en-GB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1025" y="2085102"/>
                <a:ext cx="4611454" cy="1052083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Connector 18"/>
          <p:cNvCxnSpPr/>
          <p:nvPr/>
        </p:nvCxnSpPr>
        <p:spPr>
          <a:xfrm flipV="1">
            <a:off x="8431491" y="2060848"/>
            <a:ext cx="460989" cy="504056"/>
          </a:xfrm>
          <a:prstGeom prst="line">
            <a:avLst/>
          </a:prstGeom>
          <a:ln w="666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7495387" y="2708920"/>
            <a:ext cx="460989" cy="504056"/>
          </a:xfrm>
          <a:prstGeom prst="line">
            <a:avLst/>
          </a:prstGeom>
          <a:ln w="666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6876256" y="2060848"/>
            <a:ext cx="460989" cy="504056"/>
          </a:xfrm>
          <a:prstGeom prst="line">
            <a:avLst/>
          </a:prstGeom>
          <a:ln w="666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6732240" y="2708920"/>
            <a:ext cx="460989" cy="504056"/>
          </a:xfrm>
          <a:prstGeom prst="line">
            <a:avLst/>
          </a:prstGeom>
          <a:ln w="666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6084168" y="2060848"/>
            <a:ext cx="460989" cy="504056"/>
          </a:xfrm>
          <a:prstGeom prst="line">
            <a:avLst/>
          </a:prstGeom>
          <a:ln w="666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5940152" y="2708920"/>
            <a:ext cx="460989" cy="504056"/>
          </a:xfrm>
          <a:prstGeom prst="line">
            <a:avLst/>
          </a:prstGeom>
          <a:ln w="666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4327035" y="2060848"/>
            <a:ext cx="460989" cy="504056"/>
          </a:xfrm>
          <a:prstGeom prst="line">
            <a:avLst/>
          </a:prstGeom>
          <a:ln w="666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5119123" y="2708920"/>
            <a:ext cx="460989" cy="504056"/>
          </a:xfrm>
          <a:prstGeom prst="line">
            <a:avLst/>
          </a:prstGeom>
          <a:ln w="666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047292" y="177092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solidFill>
                  <a:srgbClr val="FF0000"/>
                </a:solidFill>
              </a:rPr>
              <a:t>5</a:t>
            </a:r>
            <a:endParaRPr lang="en-GB" sz="2400" b="1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290343" y="3118248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solidFill>
                  <a:srgbClr val="FF0000"/>
                </a:solidFill>
              </a:rPr>
              <a:t>1</a:t>
            </a:r>
            <a:endParaRPr lang="en-GB" sz="24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5932079" y="4293096"/>
                <a:ext cx="1315232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5400" i="1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GB" sz="5400" i="1">
                          <a:latin typeface="Cambria Math" panose="02040503050406030204" pitchFamily="18" charset="0"/>
                        </a:rPr>
                        <m:t>𝑎𝑏</m:t>
                      </m:r>
                    </m:oMath>
                  </m:oMathPara>
                </a14:m>
                <a:endParaRPr lang="en-GB" sz="54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2079" y="4293096"/>
                <a:ext cx="1315232" cy="83099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87386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3000"/>
                            </p:stCondLst>
                            <p:childTnLst>
                              <p:par>
                                <p:cTn id="67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450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7000"/>
                            </p:stCondLst>
                            <p:childTnLst>
                              <p:par>
                                <p:cTn id="75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4" grpId="0" animBg="1"/>
      <p:bldP spid="15" grpId="0" animBg="1"/>
      <p:bldP spid="16" grpId="0" animBg="1"/>
      <p:bldP spid="17" grpId="0" animBg="1"/>
      <p:bldP spid="18" grpId="0"/>
      <p:bldP spid="27" grpId="0"/>
      <p:bldP spid="28" grpId="0"/>
      <p:bldP spid="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51520" y="332656"/>
            <a:ext cx="3240360" cy="936104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outerShdw blurRad="127000" dist="1270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12700" h="12700"/>
            </a:sp3d>
          </a:bodyPr>
          <a:lstStyle/>
          <a:p>
            <a:pPr algn="ctr"/>
            <a:r>
              <a:rPr lang="en-GB" sz="3600" b="1" dirty="0" smtClean="0">
                <a:ln w="12700">
                  <a:solidFill>
                    <a:schemeClr val="tx1"/>
                  </a:solidFill>
                </a:ln>
                <a:effectLst>
                  <a:outerShdw blurRad="127000" dist="127000" dir="2700000" algn="tl" rotWithShape="0">
                    <a:prstClr val="black">
                      <a:alpha val="40000"/>
                    </a:prstClr>
                  </a:outerShdw>
                </a:effectLst>
                <a:latin typeface="Kristen ITC" panose="03050502040202030202" pitchFamily="66" charset="0"/>
              </a:rPr>
              <a:t>QUESTION</a:t>
            </a:r>
            <a:endParaRPr lang="en-GB" sz="3600" b="1" dirty="0">
              <a:ln w="12700">
                <a:solidFill>
                  <a:schemeClr val="tx1"/>
                </a:solidFill>
              </a:ln>
              <a:effectLst>
                <a:outerShdw blurRad="127000" dist="127000" dir="2700000" algn="tl" rotWithShape="0">
                  <a:prstClr val="black">
                    <a:alpha val="40000"/>
                  </a:prstClr>
                </a:outerShdw>
              </a:effectLst>
              <a:latin typeface="Kristen ITC" panose="03050502040202030202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139952" y="332656"/>
                <a:ext cx="3462743" cy="10463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3200" dirty="0" smtClean="0">
                    <a:latin typeface="Kristen ITC" panose="03050502040202030202" pitchFamily="66" charset="0"/>
                  </a:rPr>
                  <a:t>Simplify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4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GB" sz="4400" b="0" i="1" smtClean="0">
                            <a:latin typeface="Cambria Math" panose="02040503050406030204" pitchFamily="18" charset="0"/>
                          </a:rPr>
                          <m:t>20</m:t>
                        </m:r>
                        <m:r>
                          <a:rPr lang="en-GB" sz="4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sz="4400" b="0" i="1" smtClean="0">
                            <a:latin typeface="Cambria Math" panose="02040503050406030204" pitchFamily="18" charset="0"/>
                          </a:rPr>
                          <m:t>+15</m:t>
                        </m:r>
                        <m:r>
                          <a:rPr lang="en-GB" sz="4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num>
                      <m:den>
                        <m:r>
                          <a:rPr lang="en-GB" sz="44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  <m:r>
                          <a:rPr lang="en-GB" sz="4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sz="4400" b="0" i="1" smtClean="0">
                            <a:latin typeface="Cambria Math" panose="02040503050406030204" pitchFamily="18" charset="0"/>
                          </a:rPr>
                          <m:t>+5</m:t>
                        </m:r>
                        <m:r>
                          <a:rPr lang="en-GB" sz="4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den>
                    </m:f>
                  </m:oMath>
                </a14:m>
                <a:endParaRPr lang="en-GB" sz="32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9952" y="332656"/>
                <a:ext cx="3462743" cy="1046377"/>
              </a:xfrm>
              <a:prstGeom prst="rect">
                <a:avLst/>
              </a:prstGeom>
              <a:blipFill rotWithShape="0">
                <a:blip r:embed="rId2"/>
                <a:stretch>
                  <a:fillRect l="-704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ounded Rectangle 6"/>
          <p:cNvSpPr/>
          <p:nvPr/>
        </p:nvSpPr>
        <p:spPr>
          <a:xfrm>
            <a:off x="683568" y="1988840"/>
            <a:ext cx="936104" cy="936104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outerShdw blurRad="127000" dist="1270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  <a:scene3d>
              <a:camera prst="orthographicFront"/>
              <a:lightRig rig="threePt" dir="t"/>
            </a:scene3d>
            <a:sp3d extrusionH="57150">
              <a:bevelT w="12700" h="12700"/>
            </a:sp3d>
          </a:bodyPr>
          <a:lstStyle/>
          <a:p>
            <a:pPr algn="ctr"/>
            <a:r>
              <a:rPr lang="en-GB" sz="6000" b="1" dirty="0" smtClean="0">
                <a:ln w="12700">
                  <a:solidFill>
                    <a:schemeClr val="tx1"/>
                  </a:solidFill>
                </a:ln>
                <a:effectLst>
                  <a:outerShdw blurRad="127000" dist="127000" dir="2700000" algn="tl" rotWithShape="0">
                    <a:prstClr val="black">
                      <a:alpha val="40000"/>
                    </a:prstClr>
                  </a:outerShdw>
                </a:effectLst>
                <a:latin typeface="Kristen ITC" panose="03050502040202030202" pitchFamily="66" charset="0"/>
              </a:rPr>
              <a:t>1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763688" y="1988840"/>
            <a:ext cx="2376264" cy="936104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127000" dist="1270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  <a:scene3d>
              <a:camera prst="orthographicFront"/>
              <a:lightRig rig="threePt" dir="t"/>
            </a:scene3d>
            <a:sp3d extrusionH="57150">
              <a:bevelT w="12700" h="12700"/>
            </a:sp3d>
          </a:bodyPr>
          <a:lstStyle/>
          <a:p>
            <a:pPr algn="ctr"/>
            <a:r>
              <a:rPr lang="en-GB" sz="3600" b="1" dirty="0" smtClean="0">
                <a:ln w="12700">
                  <a:solidFill>
                    <a:schemeClr val="tx1"/>
                  </a:solidFill>
                </a:ln>
                <a:effectLst>
                  <a:outerShdw blurRad="127000" dist="127000" dir="2700000" algn="tl" rotWithShape="0">
                    <a:prstClr val="black">
                      <a:alpha val="40000"/>
                    </a:prstClr>
                  </a:outerShdw>
                </a:effectLst>
                <a:latin typeface="Kristen ITC" panose="03050502040202030202" pitchFamily="66" charset="0"/>
              </a:rPr>
              <a:t>Factorise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83568" y="4005064"/>
            <a:ext cx="936104" cy="936104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outerShdw blurRad="127000" dist="1270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  <a:scene3d>
              <a:camera prst="orthographicFront"/>
              <a:lightRig rig="threePt" dir="t"/>
            </a:scene3d>
            <a:sp3d extrusionH="57150">
              <a:bevelT w="12700" h="12700"/>
            </a:sp3d>
          </a:bodyPr>
          <a:lstStyle/>
          <a:p>
            <a:pPr algn="ctr"/>
            <a:r>
              <a:rPr lang="en-GB" sz="6000" b="1" dirty="0" smtClean="0">
                <a:ln w="12700">
                  <a:solidFill>
                    <a:schemeClr val="tx1"/>
                  </a:solidFill>
                </a:ln>
                <a:effectLst>
                  <a:outerShdw blurRad="127000" dist="127000" dir="2700000" algn="tl" rotWithShape="0">
                    <a:prstClr val="black">
                      <a:alpha val="40000"/>
                    </a:prstClr>
                  </a:outerShdw>
                </a:effectLst>
                <a:latin typeface="Kristen ITC" panose="03050502040202030202" pitchFamily="66" charset="0"/>
              </a:rPr>
              <a:t>2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1763688" y="3645024"/>
            <a:ext cx="2376264" cy="1656184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127000" dist="1270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  <a:scene3d>
              <a:camera prst="orthographicFront"/>
              <a:lightRig rig="threePt" dir="t"/>
            </a:scene3d>
            <a:sp3d extrusionH="57150">
              <a:bevelT w="12700" h="12700"/>
            </a:sp3d>
          </a:bodyPr>
          <a:lstStyle/>
          <a:p>
            <a:pPr algn="ctr"/>
            <a:r>
              <a:rPr lang="en-GB" sz="3200" b="1" dirty="0" smtClean="0">
                <a:ln w="12700">
                  <a:solidFill>
                    <a:schemeClr val="tx1"/>
                  </a:solidFill>
                </a:ln>
                <a:effectLst>
                  <a:outerShdw blurRad="127000" dist="127000" dir="2700000" algn="tl" rotWithShape="0">
                    <a:prstClr val="black">
                      <a:alpha val="40000"/>
                    </a:prstClr>
                  </a:outerShdw>
                </a:effectLst>
                <a:latin typeface="Kristen ITC" panose="03050502040202030202" pitchFamily="66" charset="0"/>
              </a:rPr>
              <a:t>Cancel Common Factor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5263139" y="1700808"/>
                <a:ext cx="2848985" cy="143417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44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sz="4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d>
                            <m:dPr>
                              <m:ctrlPr>
                                <a:rPr lang="en-GB" sz="44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GB" sz="4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GB" sz="4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4400" b="0" i="1" smtClean="0">
                                  <a:latin typeface="Cambria Math" panose="02040503050406030204" pitchFamily="18" charset="0"/>
                                </a:rPr>
                                <m:t>+3</m:t>
                              </m:r>
                              <m:r>
                                <a:rPr lang="en-GB" sz="4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</m:num>
                        <m:den>
                          <m:r>
                            <a:rPr lang="en-GB" sz="4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d>
                            <m:dPr>
                              <m:ctrlPr>
                                <a:rPr lang="en-GB" sz="44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GB" sz="4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4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44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GB" sz="4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63139" y="1700808"/>
                <a:ext cx="2848985" cy="143417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Straight Connector 12"/>
          <p:cNvCxnSpPr/>
          <p:nvPr/>
        </p:nvCxnSpPr>
        <p:spPr>
          <a:xfrm flipV="1">
            <a:off x="5263139" y="1772816"/>
            <a:ext cx="460989" cy="504056"/>
          </a:xfrm>
          <a:prstGeom prst="line">
            <a:avLst/>
          </a:prstGeom>
          <a:ln w="666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5415539" y="2564904"/>
            <a:ext cx="460989" cy="504056"/>
          </a:xfrm>
          <a:prstGeom prst="line">
            <a:avLst/>
          </a:prstGeom>
          <a:ln w="666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5614780" y="3779240"/>
                <a:ext cx="2068067" cy="138775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44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sz="4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GB" sz="4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4400" b="0" i="1" smtClean="0">
                              <a:latin typeface="Cambria Math" panose="02040503050406030204" pitchFamily="18" charset="0"/>
                            </a:rPr>
                            <m:t>+3</m:t>
                          </m:r>
                          <m:r>
                            <a:rPr lang="en-GB" sz="4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num>
                        <m:den>
                          <m:r>
                            <a:rPr lang="en-GB" sz="4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sz="4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4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4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den>
                      </m:f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14780" y="3779240"/>
                <a:ext cx="2068067" cy="138775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ounded Rectangle 15"/>
          <p:cNvSpPr/>
          <p:nvPr/>
        </p:nvSpPr>
        <p:spPr>
          <a:xfrm>
            <a:off x="107504" y="5589240"/>
            <a:ext cx="8928992" cy="1152128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outerShdw blurRad="127000" dist="1270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  <a:scene3d>
              <a:camera prst="orthographicFront"/>
              <a:lightRig rig="threePt" dir="t"/>
            </a:scene3d>
            <a:sp3d extrusionH="57150">
              <a:bevelT w="12700" h="12700"/>
            </a:sp3d>
          </a:bodyPr>
          <a:lstStyle/>
          <a:p>
            <a:pPr algn="ctr"/>
            <a:r>
              <a:rPr lang="en-GB" sz="3600" b="1" dirty="0" smtClean="0">
                <a:ln w="12700">
                  <a:solidFill>
                    <a:schemeClr val="tx1"/>
                  </a:solidFill>
                </a:ln>
                <a:effectLst>
                  <a:outerShdw blurRad="127000" dist="127000" dir="2700000" algn="tl" rotWithShape="0">
                    <a:prstClr val="black">
                      <a:alpha val="40000"/>
                    </a:prstClr>
                  </a:outerShdw>
                </a:effectLst>
                <a:latin typeface="Kristen ITC" panose="03050502040202030202" pitchFamily="66" charset="0"/>
              </a:rPr>
              <a:t>You can only cancel when ALL terms have a common factor</a:t>
            </a:r>
          </a:p>
        </p:txBody>
      </p:sp>
    </p:spTree>
    <p:extLst>
      <p:ext uri="{BB962C8B-B14F-4D97-AF65-F5344CB8AC3E}">
        <p14:creationId xmlns:p14="http://schemas.microsoft.com/office/powerpoint/2010/main" val="2245240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  <p:bldP spid="8" grpId="0" animBg="1"/>
      <p:bldP spid="9" grpId="0" animBg="1"/>
      <p:bldP spid="10" grpId="0" animBg="1"/>
      <p:bldP spid="11" grpId="0"/>
      <p:bldP spid="15" grpId="0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51520" y="188640"/>
            <a:ext cx="4032448" cy="936104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outerShdw blurRad="127000" dist="1270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12700" h="12700"/>
            </a:sp3d>
          </a:bodyPr>
          <a:lstStyle/>
          <a:p>
            <a:pPr algn="ctr"/>
            <a:r>
              <a:rPr lang="en-GB" sz="3600" b="1" dirty="0" smtClean="0">
                <a:ln w="12700">
                  <a:solidFill>
                    <a:schemeClr val="tx1"/>
                  </a:solidFill>
                </a:ln>
                <a:effectLst>
                  <a:outerShdw blurRad="127000" dist="127000" dir="2700000" algn="tl" rotWithShape="0">
                    <a:prstClr val="black">
                      <a:alpha val="40000"/>
                    </a:prstClr>
                  </a:outerShdw>
                </a:effectLst>
                <a:latin typeface="Kristen ITC" panose="03050502040202030202" pitchFamily="66" charset="0"/>
              </a:rPr>
              <a:t>REMEMBER</a:t>
            </a:r>
          </a:p>
        </p:txBody>
      </p:sp>
      <p:sp>
        <p:nvSpPr>
          <p:cNvPr id="5" name="Rectangle 4"/>
          <p:cNvSpPr/>
          <p:nvPr/>
        </p:nvSpPr>
        <p:spPr>
          <a:xfrm>
            <a:off x="2843808" y="1484784"/>
            <a:ext cx="3096344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>
            <a:outerShdw blurRad="127000" dist="1270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smtClean="0"/>
              <a:t>Only one term?</a:t>
            </a:r>
            <a:endParaRPr lang="en-GB" sz="2800" b="1" dirty="0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2267744" y="2204864"/>
            <a:ext cx="1008112" cy="64807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5508216" y="2204864"/>
            <a:ext cx="1008000" cy="64807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475656" y="2852936"/>
            <a:ext cx="1800200" cy="72008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127000" dist="1270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2800" b="1" dirty="0" smtClean="0"/>
              <a:t>YES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533616" y="2852936"/>
            <a:ext cx="1800200" cy="72008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127000" dist="1270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2800" b="1" dirty="0" smtClean="0"/>
              <a:t>NO</a:t>
            </a:r>
          </a:p>
        </p:txBody>
      </p:sp>
      <p:cxnSp>
        <p:nvCxnSpPr>
          <p:cNvPr id="12" name="Straight Arrow Connector 11"/>
          <p:cNvCxnSpPr>
            <a:stCxn id="10" idx="2"/>
          </p:cNvCxnSpPr>
          <p:nvPr/>
        </p:nvCxnSpPr>
        <p:spPr>
          <a:xfrm>
            <a:off x="2375756" y="3573016"/>
            <a:ext cx="0" cy="54006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043608" y="4110980"/>
            <a:ext cx="2664296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>
            <a:outerShdw blurRad="127000" dist="1270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smtClean="0"/>
              <a:t>SIMPLIFY</a:t>
            </a:r>
            <a:endParaRPr lang="en-GB" sz="2800" b="1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6480212" y="3573016"/>
            <a:ext cx="0" cy="54006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5148064" y="4110980"/>
            <a:ext cx="2664296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>
            <a:outerShdw blurRad="127000" dist="1270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smtClean="0"/>
              <a:t>FACTORISE</a:t>
            </a:r>
            <a:endParaRPr lang="en-GB" sz="2800" b="1" dirty="0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6480212" y="4835252"/>
            <a:ext cx="0" cy="54006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5148064" y="5373216"/>
            <a:ext cx="2664296" cy="72008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>
            <a:outerShdw blurRad="127000" dist="1270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smtClean="0"/>
              <a:t>SIMPLIFY</a:t>
            </a:r>
            <a:endParaRPr lang="en-GB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179512" y="2708920"/>
                <a:ext cx="1235338" cy="98815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2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30</m:t>
                          </m:r>
                          <m:sSup>
                            <m:sSupPr>
                              <m:ctrlPr>
                                <a:rPr lang="en-GB" sz="32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GB" sz="32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GB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num>
                        <m:den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sSup>
                            <m:sSupPr>
                              <m:ctrlPr>
                                <a:rPr lang="en-GB" sz="32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GB" sz="32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GB" sz="3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2708920"/>
                <a:ext cx="1235338" cy="98815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7616490" y="2768228"/>
                <a:ext cx="1275990" cy="9251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2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+6</m:t>
                          </m:r>
                        </m:num>
                        <m:den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sSup>
                            <m:sSupPr>
                              <m:ctrlPr>
                                <a:rPr lang="en-GB" sz="32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GB" sz="32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GB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16490" y="2768228"/>
                <a:ext cx="1275990" cy="92519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51785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"/>
                            </p:stCondLst>
                            <p:childTnLst>
                              <p:par>
                                <p:cTn id="5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0" grpId="0" animBg="1"/>
      <p:bldP spid="11" grpId="0" animBg="1"/>
      <p:bldP spid="15" grpId="0" animBg="1"/>
      <p:bldP spid="17" grpId="0" animBg="1"/>
      <p:bldP spid="19" grpId="0" animBg="1"/>
      <p:bldP spid="20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20332" y="116632"/>
            <a:ext cx="3240360" cy="936104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outerShdw blurRad="127000" dist="1270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12700" h="12700"/>
            </a:sp3d>
          </a:bodyPr>
          <a:lstStyle/>
          <a:p>
            <a:pPr algn="ctr"/>
            <a:r>
              <a:rPr lang="en-GB" sz="3600" b="1" dirty="0" smtClean="0">
                <a:ln w="12700">
                  <a:solidFill>
                    <a:schemeClr val="tx1"/>
                  </a:solidFill>
                </a:ln>
                <a:effectLst>
                  <a:outerShdw blurRad="127000" dist="127000" dir="2700000" algn="tl" rotWithShape="0">
                    <a:prstClr val="black">
                      <a:alpha val="40000"/>
                    </a:prstClr>
                  </a:outerShdw>
                </a:effectLst>
                <a:latin typeface="Kristen ITC" panose="03050502040202030202" pitchFamily="66" charset="0"/>
              </a:rPr>
              <a:t>Your turn!</a:t>
            </a:r>
            <a:endParaRPr lang="en-GB" sz="3600" b="1" dirty="0">
              <a:ln w="12700">
                <a:solidFill>
                  <a:schemeClr val="tx1"/>
                </a:solidFill>
              </a:ln>
              <a:effectLst>
                <a:outerShdw blurRad="127000" dist="127000" dir="2700000" algn="tl" rotWithShape="0">
                  <a:prstClr val="black">
                    <a:alpha val="40000"/>
                  </a:prstClr>
                </a:outerShdw>
              </a:effectLst>
              <a:latin typeface="Kristen ITC" panose="03050502040202030202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020532" y="3132433"/>
                <a:ext cx="1275990" cy="9251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2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+6</m:t>
                          </m:r>
                        </m:num>
                        <m:den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sSup>
                            <m:sSupPr>
                              <m:ctrlPr>
                                <a:rPr lang="en-GB" sz="32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GB" sz="32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GB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0532" y="3132433"/>
                <a:ext cx="1275990" cy="92519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124988" y="1598161"/>
                <a:ext cx="1925655" cy="10181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2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𝑎𝑏</m:t>
                          </m:r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+8</m:t>
                          </m:r>
                          <m:sSup>
                            <m:sSupPr>
                              <m:ctrlPr>
                                <a:rPr lang="en-GB" sz="32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GB" sz="32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GB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4988" y="1598161"/>
                <a:ext cx="1925655" cy="1018164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020532" y="1530766"/>
                <a:ext cx="1235338" cy="98815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2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30</m:t>
                          </m:r>
                          <m:sSup>
                            <m:sSupPr>
                              <m:ctrlPr>
                                <a:rPr lang="en-GB" sz="32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GB" sz="32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GB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num>
                        <m:den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sSup>
                            <m:sSupPr>
                              <m:ctrlPr>
                                <a:rPr lang="en-GB" sz="32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GB" sz="32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GB" sz="3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0532" y="1530766"/>
                <a:ext cx="1235338" cy="98815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078436" y="4710658"/>
                <a:ext cx="1494833" cy="9251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2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−42</m:t>
                          </m:r>
                        </m:num>
                        <m:den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24</m:t>
                          </m:r>
                        </m:den>
                      </m:f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8436" y="4710658"/>
                <a:ext cx="1494833" cy="92519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124988" y="3154013"/>
                <a:ext cx="1697837" cy="98815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2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+9</m:t>
                          </m:r>
                          <m:sSup>
                            <m:sSupPr>
                              <m:ctrlPr>
                                <a:rPr lang="en-GB" sz="32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GB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21</m:t>
                          </m:r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4988" y="3154013"/>
                <a:ext cx="1697837" cy="988156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6130048" y="4745983"/>
                <a:ext cx="2186368" cy="9333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2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+3</m:t>
                          </m:r>
                        </m:num>
                        <m:den>
                          <m:sSup>
                            <m:sSupPr>
                              <m:ctrlPr>
                                <a:rPr lang="en-GB" sz="32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GB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+5</m:t>
                          </m:r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+6</m:t>
                          </m:r>
                        </m:den>
                      </m:f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0048" y="4745983"/>
                <a:ext cx="2186368" cy="933397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ounded Rectangle 10"/>
          <p:cNvSpPr/>
          <p:nvPr/>
        </p:nvSpPr>
        <p:spPr>
          <a:xfrm>
            <a:off x="508364" y="1556792"/>
            <a:ext cx="1008112" cy="936104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outerShdw blurRad="127000" dist="1270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12700" h="12700"/>
            </a:sp3d>
          </a:bodyPr>
          <a:lstStyle/>
          <a:p>
            <a:pPr algn="ctr"/>
            <a:r>
              <a:rPr lang="en-GB" sz="6000" b="1" dirty="0" smtClean="0">
                <a:ln w="12700">
                  <a:solidFill>
                    <a:schemeClr val="tx1"/>
                  </a:solidFill>
                </a:ln>
                <a:effectLst>
                  <a:outerShdw blurRad="127000" dist="127000" dir="2700000" algn="tl" rotWithShape="0">
                    <a:prstClr val="black">
                      <a:alpha val="40000"/>
                    </a:prstClr>
                  </a:outerShdw>
                </a:effectLst>
                <a:latin typeface="Kristen ITC" panose="03050502040202030202" pitchFamily="66" charset="0"/>
              </a:rPr>
              <a:t>1</a:t>
            </a:r>
            <a:endParaRPr lang="en-GB" sz="6000" b="1" dirty="0">
              <a:ln w="12700">
                <a:solidFill>
                  <a:schemeClr val="tx1"/>
                </a:solidFill>
              </a:ln>
              <a:effectLst>
                <a:outerShdw blurRad="127000" dist="127000" dir="2700000" algn="tl" rotWithShape="0">
                  <a:prstClr val="black">
                    <a:alpha val="40000"/>
                  </a:prstClr>
                </a:outerShdw>
              </a:effectLst>
              <a:latin typeface="Kristen ITC" panose="03050502040202030202" pitchFamily="66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508364" y="3140968"/>
            <a:ext cx="1008112" cy="936104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outerShdw blurRad="127000" dist="1270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12700" h="12700"/>
            </a:sp3d>
          </a:bodyPr>
          <a:lstStyle/>
          <a:p>
            <a:pPr algn="ctr"/>
            <a:r>
              <a:rPr lang="en-GB" sz="6000" b="1" dirty="0" smtClean="0">
                <a:ln w="12700">
                  <a:solidFill>
                    <a:schemeClr val="tx1"/>
                  </a:solidFill>
                </a:ln>
                <a:effectLst>
                  <a:outerShdw blurRad="127000" dist="127000" dir="2700000" algn="tl" rotWithShape="0">
                    <a:prstClr val="black">
                      <a:alpha val="40000"/>
                    </a:prstClr>
                  </a:outerShdw>
                </a:effectLst>
                <a:latin typeface="Kristen ITC" panose="03050502040202030202" pitchFamily="66" charset="0"/>
              </a:rPr>
              <a:t>2</a:t>
            </a:r>
            <a:endParaRPr lang="en-GB" sz="6000" b="1" dirty="0">
              <a:ln w="12700">
                <a:solidFill>
                  <a:schemeClr val="tx1"/>
                </a:solidFill>
              </a:ln>
              <a:effectLst>
                <a:outerShdw blurRad="127000" dist="127000" dir="2700000" algn="tl" rotWithShape="0">
                  <a:prstClr val="black">
                    <a:alpha val="40000"/>
                  </a:prstClr>
                </a:outerShdw>
              </a:effectLst>
              <a:latin typeface="Kristen ITC" panose="03050502040202030202" pitchFamily="66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508364" y="4725144"/>
            <a:ext cx="1008112" cy="936104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outerShdw blurRad="127000" dist="1270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12700" h="12700"/>
            </a:sp3d>
          </a:bodyPr>
          <a:lstStyle/>
          <a:p>
            <a:pPr algn="ctr"/>
            <a:r>
              <a:rPr lang="en-GB" sz="6000" b="1" dirty="0" smtClean="0">
                <a:ln w="12700">
                  <a:solidFill>
                    <a:schemeClr val="tx1"/>
                  </a:solidFill>
                </a:ln>
                <a:effectLst>
                  <a:outerShdw blurRad="127000" dist="127000" dir="2700000" algn="tl" rotWithShape="0">
                    <a:prstClr val="black">
                      <a:alpha val="40000"/>
                    </a:prstClr>
                  </a:outerShdw>
                </a:effectLst>
                <a:latin typeface="Kristen ITC" panose="03050502040202030202" pitchFamily="66" charset="0"/>
              </a:rPr>
              <a:t>3</a:t>
            </a:r>
            <a:endParaRPr lang="en-GB" sz="6000" b="1" dirty="0">
              <a:ln w="12700">
                <a:solidFill>
                  <a:schemeClr val="tx1"/>
                </a:solidFill>
              </a:ln>
              <a:effectLst>
                <a:outerShdw blurRad="127000" dist="127000" dir="2700000" algn="tl" rotWithShape="0">
                  <a:prstClr val="black">
                    <a:alpha val="40000"/>
                  </a:prstClr>
                </a:outerShdw>
              </a:effectLst>
              <a:latin typeface="Kristen ITC" panose="03050502040202030202" pitchFamily="66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612820" y="1556792"/>
            <a:ext cx="1008112" cy="936104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outerShdw blurRad="127000" dist="1270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12700" h="12700"/>
            </a:sp3d>
          </a:bodyPr>
          <a:lstStyle/>
          <a:p>
            <a:pPr algn="ctr"/>
            <a:r>
              <a:rPr lang="en-GB" sz="6000" b="1" dirty="0" smtClean="0">
                <a:ln w="12700">
                  <a:solidFill>
                    <a:schemeClr val="tx1"/>
                  </a:solidFill>
                </a:ln>
                <a:effectLst>
                  <a:outerShdw blurRad="127000" dist="127000" dir="2700000" algn="tl" rotWithShape="0">
                    <a:prstClr val="black">
                      <a:alpha val="40000"/>
                    </a:prstClr>
                  </a:outerShdw>
                </a:effectLst>
                <a:latin typeface="Kristen ITC" panose="03050502040202030202" pitchFamily="66" charset="0"/>
              </a:rPr>
              <a:t>4</a:t>
            </a:r>
            <a:endParaRPr lang="en-GB" sz="6000" b="1" dirty="0">
              <a:ln w="12700">
                <a:solidFill>
                  <a:schemeClr val="tx1"/>
                </a:solidFill>
              </a:ln>
              <a:effectLst>
                <a:outerShdw blurRad="127000" dist="127000" dir="2700000" algn="tl" rotWithShape="0">
                  <a:prstClr val="black">
                    <a:alpha val="40000"/>
                  </a:prstClr>
                </a:outerShdw>
              </a:effectLst>
              <a:latin typeface="Kristen ITC" panose="03050502040202030202" pitchFamily="66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4612820" y="3140968"/>
            <a:ext cx="1008112" cy="936104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outerShdw blurRad="127000" dist="1270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12700" h="12700"/>
            </a:sp3d>
          </a:bodyPr>
          <a:lstStyle/>
          <a:p>
            <a:pPr algn="ctr"/>
            <a:r>
              <a:rPr lang="en-GB" sz="6000" b="1" dirty="0" smtClean="0">
                <a:ln w="12700">
                  <a:solidFill>
                    <a:schemeClr val="tx1"/>
                  </a:solidFill>
                </a:ln>
                <a:effectLst>
                  <a:outerShdw blurRad="127000" dist="127000" dir="2700000" algn="tl" rotWithShape="0">
                    <a:prstClr val="black">
                      <a:alpha val="40000"/>
                    </a:prstClr>
                  </a:outerShdw>
                </a:effectLst>
                <a:latin typeface="Kristen ITC" panose="03050502040202030202" pitchFamily="66" charset="0"/>
              </a:rPr>
              <a:t>5</a:t>
            </a:r>
            <a:endParaRPr lang="en-GB" sz="6000" b="1" dirty="0">
              <a:ln w="12700">
                <a:solidFill>
                  <a:schemeClr val="tx1"/>
                </a:solidFill>
              </a:ln>
              <a:effectLst>
                <a:outerShdw blurRad="127000" dist="127000" dir="2700000" algn="tl" rotWithShape="0">
                  <a:prstClr val="black">
                    <a:alpha val="40000"/>
                  </a:prstClr>
                </a:outerShdw>
              </a:effectLst>
              <a:latin typeface="Kristen ITC" panose="03050502040202030202" pitchFamily="66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4612820" y="4725144"/>
            <a:ext cx="1008112" cy="936104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outerShdw blurRad="127000" dist="1270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12700" h="12700"/>
            </a:sp3d>
          </a:bodyPr>
          <a:lstStyle/>
          <a:p>
            <a:pPr algn="ctr"/>
            <a:r>
              <a:rPr lang="en-GB" sz="6000" b="1" dirty="0" smtClean="0">
                <a:ln w="12700">
                  <a:solidFill>
                    <a:schemeClr val="tx1"/>
                  </a:solidFill>
                </a:ln>
                <a:effectLst>
                  <a:outerShdw blurRad="127000" dist="127000" dir="2700000" algn="tl" rotWithShape="0">
                    <a:prstClr val="black">
                      <a:alpha val="40000"/>
                    </a:prstClr>
                  </a:outerShdw>
                </a:effectLst>
                <a:latin typeface="Kristen ITC" panose="03050502040202030202" pitchFamily="66" charset="0"/>
              </a:rPr>
              <a:t>6</a:t>
            </a:r>
            <a:endParaRPr lang="en-GB" sz="6000" b="1" dirty="0">
              <a:ln w="12700">
                <a:solidFill>
                  <a:schemeClr val="tx1"/>
                </a:solidFill>
              </a:ln>
              <a:effectLst>
                <a:outerShdw blurRad="127000" dist="127000" dir="2700000" algn="tl" rotWithShape="0">
                  <a:prstClr val="black">
                    <a:alpha val="40000"/>
                  </a:prstClr>
                </a:outerShdw>
              </a:effectLst>
              <a:latin typeface="Kristen ITC" panose="03050502040202030202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ounded Rectangle 16"/>
              <p:cNvSpPr/>
              <p:nvPr/>
            </p:nvSpPr>
            <p:spPr>
              <a:xfrm>
                <a:off x="1732500" y="1530766"/>
                <a:ext cx="2036378" cy="1085559"/>
              </a:xfrm>
              <a:prstGeom prst="roundRect">
                <a:avLst/>
              </a:prstGeom>
              <a:solidFill>
                <a:srgbClr val="FF0000"/>
              </a:solidFill>
              <a:ln>
                <a:noFill/>
              </a:ln>
              <a:effectLst>
                <a:outerShdw blurRad="127000" dist="1270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  <a:scene3d>
                  <a:camera prst="orthographicFront"/>
                  <a:lightRig rig="threePt" dir="t"/>
                </a:scene3d>
                <a:sp3d extrusionH="57150">
                  <a:bevelT w="12700" h="12700"/>
                </a:sp3d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600" i="1" smtClean="0">
                              <a:ln w="12700">
                                <a:noFill/>
                              </a:ln>
                              <a:effectLst/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sz="3600" b="0" i="1" smtClean="0">
                              <a:ln w="12700">
                                <a:noFill/>
                              </a:ln>
                              <a:effectLst/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a:rPr lang="en-GB" sz="3600" b="0" i="1" smtClean="0">
                              <a:ln w="12700">
                                <a:noFill/>
                              </a:ln>
                              <a:effectLst/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sSup>
                            <m:sSupPr>
                              <m:ctrlPr>
                                <a:rPr lang="en-GB" sz="3600" i="1" smtClean="0">
                                  <a:ln w="12700">
                                    <a:noFill/>
                                  </a:ln>
                                  <a:effectLst/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GB" sz="3600" b="0" i="1" smtClean="0">
                                  <a:ln w="12700">
                                    <a:noFill/>
                                  </a:ln>
                                  <a:effectLst/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GB" sz="3600" b="0" i="1" smtClean="0">
                                  <a:ln w="12700">
                                    <a:noFill/>
                                  </a:ln>
                                  <a:effectLst/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sz="3600" dirty="0" smtClean="0">
                  <a:ln w="12700">
                    <a:solidFill>
                      <a:schemeClr val="tx1"/>
                    </a:solidFill>
                  </a:ln>
                  <a:effectLst/>
                  <a:latin typeface="Kristen ITC" panose="03050502040202030202" pitchFamily="66" charset="0"/>
                </a:endParaRPr>
              </a:p>
            </p:txBody>
          </p:sp>
        </mc:Choice>
        <mc:Fallback xmlns="">
          <p:sp>
            <p:nvSpPr>
              <p:cNvPr id="17" name="Rounded 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2500" y="1530766"/>
                <a:ext cx="2036378" cy="1085559"/>
              </a:xfrm>
              <a:prstGeom prst="roundRect">
                <a:avLst/>
              </a:prstGeom>
              <a:blipFill rotWithShape="0">
                <a:blip r:embed="rId8"/>
                <a:stretch>
                  <a:fillRect/>
                </a:stretch>
              </a:blipFill>
              <a:ln>
                <a:noFill/>
              </a:ln>
              <a:effectLst>
                <a:outerShdw blurRad="127000" dist="1270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ounded Rectangle 17"/>
              <p:cNvSpPr/>
              <p:nvPr/>
            </p:nvSpPr>
            <p:spPr>
              <a:xfrm>
                <a:off x="1712346" y="3063521"/>
                <a:ext cx="2036378" cy="1085559"/>
              </a:xfrm>
              <a:prstGeom prst="roundRect">
                <a:avLst/>
              </a:prstGeom>
              <a:solidFill>
                <a:srgbClr val="FF0000"/>
              </a:solidFill>
              <a:ln>
                <a:noFill/>
              </a:ln>
              <a:effectLst>
                <a:outerShdw blurRad="127000" dist="1270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  <a:scene3d>
                  <a:camera prst="orthographicFront"/>
                  <a:lightRig rig="threePt" dir="t"/>
                </a:scene3d>
                <a:sp3d extrusionH="57150">
                  <a:bevelT w="12700" h="12700"/>
                </a:sp3d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600" i="1" smtClean="0">
                              <a:ln w="12700">
                                <a:noFill/>
                              </a:ln>
                              <a:effectLst/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sz="3600" b="0" i="1" smtClean="0">
                              <a:ln w="12700">
                                <a:noFill/>
                              </a:ln>
                              <a:effectLst/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GB" sz="3600" b="0" i="1" smtClean="0">
                              <a:ln w="12700">
                                <a:noFill/>
                              </a:ln>
                              <a:effectLst/>
                              <a:latin typeface="Cambria Math" panose="02040503050406030204" pitchFamily="18" charset="0"/>
                            </a:rPr>
                            <m:t>+2</m:t>
                          </m:r>
                        </m:num>
                        <m:den>
                          <m:sSup>
                            <m:sSupPr>
                              <m:ctrlPr>
                                <a:rPr lang="en-GB" sz="3600" i="1" smtClean="0">
                                  <a:ln w="12700">
                                    <a:noFill/>
                                  </a:ln>
                                  <a:effectLst/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GB" sz="3600" b="0" i="1" smtClean="0">
                                  <a:ln w="12700">
                                    <a:noFill/>
                                  </a:ln>
                                  <a:effectLst/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GB" sz="3600" b="0" i="1" smtClean="0">
                                  <a:ln w="12700">
                                    <a:noFill/>
                                  </a:ln>
                                  <a:effectLst/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sz="3600" dirty="0" smtClean="0">
                  <a:ln w="12700">
                    <a:solidFill>
                      <a:schemeClr val="tx1"/>
                    </a:solidFill>
                  </a:ln>
                  <a:effectLst/>
                  <a:latin typeface="Kristen ITC" panose="03050502040202030202" pitchFamily="66" charset="0"/>
                </a:endParaRPr>
              </a:p>
            </p:txBody>
          </p:sp>
        </mc:Choice>
        <mc:Fallback xmlns="">
          <p:sp>
            <p:nvSpPr>
              <p:cNvPr id="18" name="Rounded 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2346" y="3063521"/>
                <a:ext cx="2036378" cy="1085559"/>
              </a:xfrm>
              <a:prstGeom prst="roundRect">
                <a:avLst/>
              </a:prstGeom>
              <a:blipFill rotWithShape="0">
                <a:blip r:embed="rId9"/>
                <a:stretch>
                  <a:fillRect/>
                </a:stretch>
              </a:blipFill>
              <a:ln>
                <a:noFill/>
              </a:ln>
              <a:effectLst>
                <a:outerShdw blurRad="127000" dist="1270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ounded Rectangle 18"/>
              <p:cNvSpPr/>
              <p:nvPr/>
            </p:nvSpPr>
            <p:spPr>
              <a:xfrm>
                <a:off x="1732500" y="4719705"/>
                <a:ext cx="2036378" cy="1085559"/>
              </a:xfrm>
              <a:prstGeom prst="roundRect">
                <a:avLst/>
              </a:prstGeom>
              <a:solidFill>
                <a:srgbClr val="FF0000"/>
              </a:solidFill>
              <a:ln>
                <a:noFill/>
              </a:ln>
              <a:effectLst>
                <a:outerShdw blurRad="127000" dist="1270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  <a:scene3d>
                  <a:camera prst="orthographicFront"/>
                  <a:lightRig rig="threePt" dir="t"/>
                </a:scene3d>
                <a:sp3d extrusionH="57150">
                  <a:bevelT w="12700" h="12700"/>
                </a:sp3d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600" i="1" smtClean="0">
                              <a:ln w="12700">
                                <a:noFill/>
                              </a:ln>
                              <a:effectLst/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sz="3600" b="0" i="1" smtClean="0">
                              <a:ln w="12700">
                                <a:noFill/>
                              </a:ln>
                              <a:effectLst/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3600" b="0" i="1" smtClean="0">
                              <a:ln w="12700">
                                <a:noFill/>
                              </a:ln>
                              <a:effectLst/>
                              <a:latin typeface="Cambria Math" panose="02040503050406030204" pitchFamily="18" charset="0"/>
                            </a:rPr>
                            <m:t>−7</m:t>
                          </m:r>
                        </m:num>
                        <m:den>
                          <m:r>
                            <a:rPr lang="en-GB" sz="3600" i="1" smtClean="0">
                              <a:ln w="12700">
                                <a:noFill/>
                              </a:ln>
                              <a:effectLst/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3600" dirty="0" smtClean="0">
                  <a:ln w="12700">
                    <a:solidFill>
                      <a:schemeClr val="tx1"/>
                    </a:solidFill>
                  </a:ln>
                  <a:effectLst/>
                  <a:latin typeface="Kristen ITC" panose="03050502040202030202" pitchFamily="66" charset="0"/>
                </a:endParaRPr>
              </a:p>
            </p:txBody>
          </p:sp>
        </mc:Choice>
        <mc:Fallback xmlns="">
          <p:sp>
            <p:nvSpPr>
              <p:cNvPr id="19" name="Rounded 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2500" y="4719705"/>
                <a:ext cx="2036378" cy="1085559"/>
              </a:xfrm>
              <a:prstGeom prst="roundRect">
                <a:avLst/>
              </a:prstGeom>
              <a:blipFill rotWithShape="0">
                <a:blip r:embed="rId10"/>
                <a:stretch>
                  <a:fillRect/>
                </a:stretch>
              </a:blipFill>
              <a:ln>
                <a:noFill/>
              </a:ln>
              <a:effectLst>
                <a:outerShdw blurRad="127000" dist="1270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ounded Rectangle 19"/>
              <p:cNvSpPr/>
              <p:nvPr/>
            </p:nvSpPr>
            <p:spPr>
              <a:xfrm>
                <a:off x="6176842" y="1536010"/>
                <a:ext cx="2036378" cy="1085559"/>
              </a:xfrm>
              <a:prstGeom prst="roundRect">
                <a:avLst/>
              </a:prstGeom>
              <a:solidFill>
                <a:srgbClr val="FF0000"/>
              </a:solidFill>
              <a:ln>
                <a:noFill/>
              </a:ln>
              <a:effectLst>
                <a:outerShdw blurRad="127000" dist="1270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  <a:scene3d>
                  <a:camera prst="orthographicFront"/>
                  <a:lightRig rig="threePt" dir="t"/>
                </a:scene3d>
                <a:sp3d extrusionH="57150">
                  <a:bevelT w="12700" h="12700"/>
                </a:sp3d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600" i="1" smtClean="0">
                              <a:ln w="12700">
                                <a:noFill/>
                              </a:ln>
                              <a:effectLst/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sz="3600" b="0" i="1" smtClean="0">
                              <a:ln w="12700">
                                <a:noFill/>
                              </a:ln>
                              <a:effectLst/>
                              <a:latin typeface="Cambria Math" panose="02040503050406030204" pitchFamily="18" charset="0"/>
                            </a:rPr>
                            <m:t>6+2</m:t>
                          </m:r>
                          <m:r>
                            <a:rPr lang="en-GB" sz="3600" b="0" i="1" smtClean="0">
                              <a:ln w="12700">
                                <a:noFill/>
                              </a:ln>
                              <a:effectLst/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GB" sz="3600" i="1" smtClean="0">
                              <a:ln w="12700">
                                <a:noFill/>
                              </a:ln>
                              <a:effectLst/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sz="3600" dirty="0" smtClean="0">
                  <a:ln w="12700">
                    <a:solidFill>
                      <a:schemeClr val="tx1"/>
                    </a:solidFill>
                  </a:ln>
                  <a:effectLst/>
                  <a:latin typeface="Kristen ITC" panose="03050502040202030202" pitchFamily="66" charset="0"/>
                </a:endParaRPr>
              </a:p>
            </p:txBody>
          </p:sp>
        </mc:Choice>
        <mc:Fallback xmlns="">
          <p:sp>
            <p:nvSpPr>
              <p:cNvPr id="20" name="Rounded 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6842" y="1536010"/>
                <a:ext cx="2036378" cy="1085559"/>
              </a:xfrm>
              <a:prstGeom prst="roundRect">
                <a:avLst/>
              </a:prstGeom>
              <a:blipFill rotWithShape="0">
                <a:blip r:embed="rId11"/>
                <a:stretch>
                  <a:fillRect/>
                </a:stretch>
              </a:blipFill>
              <a:ln>
                <a:noFill/>
              </a:ln>
              <a:effectLst>
                <a:outerShdw blurRad="127000" dist="1270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ounded Rectangle 20"/>
              <p:cNvSpPr/>
              <p:nvPr/>
            </p:nvSpPr>
            <p:spPr>
              <a:xfrm>
                <a:off x="6156688" y="3068765"/>
                <a:ext cx="2036378" cy="1085559"/>
              </a:xfrm>
              <a:prstGeom prst="roundRect">
                <a:avLst/>
              </a:prstGeom>
              <a:solidFill>
                <a:srgbClr val="FF0000"/>
              </a:solidFill>
              <a:ln>
                <a:noFill/>
              </a:ln>
              <a:effectLst>
                <a:outerShdw blurRad="127000" dist="1270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  <a:scene3d>
                  <a:camera prst="orthographicFront"/>
                  <a:lightRig rig="threePt" dir="t"/>
                </a:scene3d>
                <a:sp3d extrusionH="57150">
                  <a:bevelT w="12700" h="12700"/>
                </a:sp3d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600" i="1" smtClean="0">
                              <a:ln w="12700">
                                <a:noFill/>
                              </a:ln>
                              <a:effectLst/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sz="3600" b="0" i="1" smtClean="0">
                              <a:ln w="12700">
                                <a:noFill/>
                              </a:ln>
                              <a:effectLst/>
                              <a:latin typeface="Cambria Math" panose="02040503050406030204" pitchFamily="18" charset="0"/>
                            </a:rPr>
                            <m:t>1+3</m:t>
                          </m:r>
                          <m:r>
                            <a:rPr lang="en-GB" sz="3600" b="0" i="1" smtClean="0">
                              <a:ln w="12700">
                                <a:noFill/>
                              </a:ln>
                              <a:effectLst/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GB" sz="3600" i="1" smtClean="0">
                              <a:ln w="12700">
                                <a:noFill/>
                              </a:ln>
                              <a:effectLst/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GB" sz="3600" dirty="0" smtClean="0">
                  <a:ln w="12700">
                    <a:solidFill>
                      <a:schemeClr val="tx1"/>
                    </a:solidFill>
                  </a:ln>
                  <a:effectLst/>
                  <a:latin typeface="Kristen ITC" panose="03050502040202030202" pitchFamily="66" charset="0"/>
                </a:endParaRPr>
              </a:p>
            </p:txBody>
          </p:sp>
        </mc:Choice>
        <mc:Fallback xmlns="">
          <p:sp>
            <p:nvSpPr>
              <p:cNvPr id="21" name="Rounded 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6688" y="3068765"/>
                <a:ext cx="2036378" cy="1085559"/>
              </a:xfrm>
              <a:prstGeom prst="roundRect">
                <a:avLst/>
              </a:prstGeom>
              <a:blipFill rotWithShape="0">
                <a:blip r:embed="rId12"/>
                <a:stretch>
                  <a:fillRect/>
                </a:stretch>
              </a:blipFill>
              <a:ln>
                <a:noFill/>
              </a:ln>
              <a:effectLst>
                <a:outerShdw blurRad="127000" dist="1270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ounded Rectangle 21"/>
              <p:cNvSpPr/>
              <p:nvPr/>
            </p:nvSpPr>
            <p:spPr>
              <a:xfrm>
                <a:off x="6176842" y="4724949"/>
                <a:ext cx="2036378" cy="1085559"/>
              </a:xfrm>
              <a:prstGeom prst="roundRect">
                <a:avLst/>
              </a:prstGeom>
              <a:solidFill>
                <a:srgbClr val="FF0000"/>
              </a:solidFill>
              <a:ln>
                <a:noFill/>
              </a:ln>
              <a:effectLst>
                <a:outerShdw blurRad="127000" dist="1270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  <a:scene3d>
                  <a:camera prst="orthographicFront"/>
                  <a:lightRig rig="threePt" dir="t"/>
                </a:scene3d>
                <a:sp3d extrusionH="57150">
                  <a:bevelT w="12700" h="12700"/>
                </a:sp3d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600" i="1" smtClean="0">
                              <a:ln w="12700">
                                <a:noFill/>
                              </a:ln>
                              <a:effectLst/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sz="3600" b="0" i="1" smtClean="0">
                              <a:ln w="12700">
                                <a:noFill/>
                              </a:ln>
                              <a:effectLst/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3600" b="0" i="1" smtClean="0">
                              <a:ln w="12700">
                                <a:noFill/>
                              </a:ln>
                              <a:effectLst/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3600" b="0" i="1" smtClean="0">
                              <a:ln w="12700">
                                <a:noFill/>
                              </a:ln>
                              <a:effectLst/>
                              <a:latin typeface="Cambria Math" panose="02040503050406030204" pitchFamily="18" charset="0"/>
                            </a:rPr>
                            <m:t>+2</m:t>
                          </m:r>
                        </m:den>
                      </m:f>
                    </m:oMath>
                  </m:oMathPara>
                </a14:m>
                <a:endParaRPr lang="en-GB" sz="3600" dirty="0" smtClean="0">
                  <a:ln w="12700">
                    <a:solidFill>
                      <a:schemeClr val="tx1"/>
                    </a:solidFill>
                  </a:ln>
                  <a:effectLst/>
                  <a:latin typeface="Kristen ITC" panose="03050502040202030202" pitchFamily="66" charset="0"/>
                </a:endParaRPr>
              </a:p>
            </p:txBody>
          </p:sp>
        </mc:Choice>
        <mc:Fallback xmlns="">
          <p:sp>
            <p:nvSpPr>
              <p:cNvPr id="22" name="Rounded 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6842" y="4724949"/>
                <a:ext cx="2036378" cy="1085559"/>
              </a:xfrm>
              <a:prstGeom prst="roundRect">
                <a:avLst/>
              </a:prstGeom>
              <a:blipFill rotWithShape="0">
                <a:blip r:embed="rId13"/>
                <a:stretch>
                  <a:fillRect/>
                </a:stretch>
              </a:blipFill>
              <a:ln>
                <a:noFill/>
              </a:ln>
              <a:effectLst>
                <a:outerShdw blurRad="127000" dist="1270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Rectangle 23"/>
          <p:cNvSpPr/>
          <p:nvPr/>
        </p:nvSpPr>
        <p:spPr>
          <a:xfrm>
            <a:off x="3998477" y="3162100"/>
            <a:ext cx="18473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GB" sz="1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1043608" y="5949280"/>
                <a:ext cx="4752528" cy="8774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b="1" dirty="0" smtClean="0"/>
                  <a:t>EXTENSION QUESTION</a:t>
                </a:r>
                <a:r>
                  <a:rPr lang="en-GB" sz="2400" b="1" dirty="0"/>
                  <a:t>: </a:t>
                </a:r>
                <a:r>
                  <a:rPr lang="en-GB" sz="3200" b="1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b="1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GB" sz="3200" b="1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sz="32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GB" sz="32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GB" sz="3200" b="1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3200" b="1" i="1"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GB" sz="3200" b="1" i="1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GB" sz="3200" b="1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3200" b="1" i="1">
                            <a:latin typeface="Cambria Math" panose="02040503050406030204" pitchFamily="18" charset="0"/>
                          </a:rPr>
                          <m:t>𝟐𝟖</m:t>
                        </m:r>
                      </m:num>
                      <m:den>
                        <m:sSup>
                          <m:sSupPr>
                            <m:ctrlPr>
                              <a:rPr lang="en-GB" sz="3200" b="1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sz="32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GB" sz="32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GB" sz="3200" b="1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GB" sz="3200" b="1" i="1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GB" sz="3200" b="1" i="1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GB" sz="3200" b="1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3200" b="1" i="1">
                            <a:latin typeface="Cambria Math" panose="02040503050406030204" pitchFamily="18" charset="0"/>
                          </a:rPr>
                          <m:t>𝟔𝟑</m:t>
                        </m:r>
                      </m:den>
                    </m:f>
                  </m:oMath>
                </a14:m>
                <a:endParaRPr lang="en-GB" sz="2400" b="1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08" y="5949280"/>
                <a:ext cx="4752528" cy="877484"/>
              </a:xfrm>
              <a:prstGeom prst="rect">
                <a:avLst/>
              </a:prstGeom>
              <a:blipFill rotWithShape="0">
                <a:blip r:embed="rId14"/>
                <a:stretch>
                  <a:fillRect l="-1923" b="-6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ounded Rectangle 22"/>
              <p:cNvSpPr/>
              <p:nvPr/>
            </p:nvSpPr>
            <p:spPr>
              <a:xfrm>
                <a:off x="4191806" y="5805264"/>
                <a:ext cx="2036378" cy="1085559"/>
              </a:xfrm>
              <a:prstGeom prst="roundRect">
                <a:avLst/>
              </a:prstGeom>
              <a:solidFill>
                <a:srgbClr val="FF0000"/>
              </a:solidFill>
              <a:ln>
                <a:noFill/>
              </a:ln>
              <a:effectLst>
                <a:outerShdw blurRad="127000" dist="1270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  <a:scene3d>
                  <a:camera prst="orthographicFront"/>
                  <a:lightRig rig="threePt" dir="t"/>
                </a:scene3d>
                <a:sp3d extrusionH="57150">
                  <a:bevelT w="12700" h="12700"/>
                </a:sp3d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600" i="1" smtClean="0">
                              <a:ln w="12700">
                                <a:noFill/>
                              </a:ln>
                              <a:effectLst/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sz="3600" b="0" i="1" smtClean="0">
                              <a:ln w="12700">
                                <a:noFill/>
                              </a:ln>
                              <a:effectLst/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3600" b="0" i="1" smtClean="0">
                              <a:ln w="12700">
                                <a:noFill/>
                              </a:ln>
                              <a:effectLst/>
                              <a:latin typeface="Cambria Math" panose="02040503050406030204" pitchFamily="18" charset="0"/>
                            </a:rPr>
                            <m:t>+4</m:t>
                          </m:r>
                        </m:num>
                        <m:den>
                          <m:r>
                            <a:rPr lang="en-GB" sz="3600" b="0" i="1" smtClean="0">
                              <a:ln w="12700">
                                <a:noFill/>
                              </a:ln>
                              <a:effectLst/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3600" b="0" i="1" smtClean="0">
                              <a:ln w="12700">
                                <a:noFill/>
                              </a:ln>
                              <a:effectLst/>
                              <a:latin typeface="Cambria Math" panose="02040503050406030204" pitchFamily="18" charset="0"/>
                            </a:rPr>
                            <m:t>+9</m:t>
                          </m:r>
                        </m:den>
                      </m:f>
                    </m:oMath>
                  </m:oMathPara>
                </a14:m>
                <a:endParaRPr lang="en-GB" sz="3600" dirty="0" smtClean="0">
                  <a:ln w="12700">
                    <a:solidFill>
                      <a:schemeClr val="tx1"/>
                    </a:solidFill>
                  </a:ln>
                  <a:effectLst/>
                  <a:latin typeface="Kristen ITC" panose="03050502040202030202" pitchFamily="66" charset="0"/>
                </a:endParaRPr>
              </a:p>
            </p:txBody>
          </p:sp>
        </mc:Choice>
        <mc:Fallback xmlns="">
          <p:sp>
            <p:nvSpPr>
              <p:cNvPr id="23" name="Rounded 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806" y="5805264"/>
                <a:ext cx="2036378" cy="1085559"/>
              </a:xfrm>
              <a:prstGeom prst="roundRect">
                <a:avLst/>
              </a:prstGeom>
              <a:blipFill rotWithShape="0">
                <a:blip r:embed="rId15"/>
                <a:stretch>
                  <a:fillRect/>
                </a:stretch>
              </a:blipFill>
              <a:ln>
                <a:noFill/>
              </a:ln>
              <a:effectLst>
                <a:outerShdw blurRad="127000" dist="1270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29474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20332" y="116632"/>
            <a:ext cx="4639700" cy="1368152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outerShdw blurRad="127000" dist="1270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12700" h="12700"/>
            </a:sp3d>
          </a:bodyPr>
          <a:lstStyle/>
          <a:p>
            <a:pPr algn="ctr"/>
            <a:r>
              <a:rPr lang="en-GB" sz="3600" b="1" dirty="0" smtClean="0">
                <a:ln w="12700">
                  <a:solidFill>
                    <a:schemeClr val="tx1"/>
                  </a:solidFill>
                </a:ln>
                <a:effectLst>
                  <a:outerShdw blurRad="127000" dist="127000" dir="2700000" algn="tl" rotWithShape="0">
                    <a:prstClr val="black">
                      <a:alpha val="40000"/>
                    </a:prstClr>
                  </a:outerShdw>
                </a:effectLst>
                <a:latin typeface="Kristen ITC" panose="03050502040202030202" pitchFamily="66" charset="0"/>
              </a:rPr>
              <a:t>For those last two questions…</a:t>
            </a:r>
            <a:endParaRPr lang="en-GB" sz="3600" b="1" dirty="0">
              <a:ln w="12700">
                <a:solidFill>
                  <a:schemeClr val="tx1"/>
                </a:solidFill>
              </a:ln>
              <a:effectLst>
                <a:outerShdw blurRad="127000" dist="127000" dir="2700000" algn="tl" rotWithShape="0">
                  <a:prstClr val="black">
                    <a:alpha val="40000"/>
                  </a:prstClr>
                </a:outerShdw>
              </a:effectLst>
              <a:latin typeface="Kristen ITC" panose="03050502040202030202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20072" y="188640"/>
            <a:ext cx="388843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… you needed to remember how to factorise quadratics</a:t>
            </a:r>
            <a:endParaRPr lang="en-GB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5220072" y="1883439"/>
            <a:ext cx="23791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GB" sz="3600" b="1" baseline="30000" dirty="0" smtClean="0"/>
              <a:t>2</a:t>
            </a:r>
            <a:r>
              <a:rPr lang="en-GB" sz="3600" b="1" dirty="0" smtClean="0"/>
              <a:t> + 2</a:t>
            </a:r>
            <a:r>
              <a:rPr lang="en-GB" sz="3600" b="1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GB" sz="3600" b="1" dirty="0" smtClean="0"/>
              <a:t> – 24</a:t>
            </a:r>
            <a:endParaRPr lang="en-GB" sz="3600" b="1" dirty="0"/>
          </a:p>
        </p:txBody>
      </p:sp>
      <p:sp>
        <p:nvSpPr>
          <p:cNvPr id="7" name="Rectangle 6"/>
          <p:cNvSpPr/>
          <p:nvPr/>
        </p:nvSpPr>
        <p:spPr>
          <a:xfrm>
            <a:off x="827584" y="1809690"/>
            <a:ext cx="2880320" cy="1187262"/>
          </a:xfrm>
          <a:prstGeom prst="rect">
            <a:avLst/>
          </a:prstGeom>
          <a:solidFill>
            <a:schemeClr val="bg1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2"/>
                </a:solidFill>
              </a:rPr>
              <a:t>Factors of 24</a:t>
            </a:r>
            <a:br>
              <a:rPr lang="en-GB" b="1" dirty="0" smtClean="0">
                <a:solidFill>
                  <a:schemeClr val="tx2"/>
                </a:solidFill>
              </a:rPr>
            </a:br>
            <a:r>
              <a:rPr lang="en-GB" b="1" dirty="0" smtClean="0">
                <a:solidFill>
                  <a:schemeClr val="tx2"/>
                </a:solidFill>
              </a:rPr>
              <a:t/>
            </a:r>
            <a:br>
              <a:rPr lang="en-GB" b="1" dirty="0" smtClean="0">
                <a:solidFill>
                  <a:schemeClr val="tx2"/>
                </a:solidFill>
              </a:rPr>
            </a:br>
            <a:r>
              <a:rPr lang="en-GB" dirty="0" smtClean="0">
                <a:solidFill>
                  <a:schemeClr val="tx2"/>
                </a:solidFill>
              </a:rPr>
              <a:t>1 x 24	2 x 12	3 x 8</a:t>
            </a:r>
            <a:br>
              <a:rPr lang="en-GB" dirty="0" smtClean="0">
                <a:solidFill>
                  <a:schemeClr val="tx2"/>
                </a:solidFill>
              </a:rPr>
            </a:br>
            <a:r>
              <a:rPr lang="en-GB" dirty="0" smtClean="0">
                <a:solidFill>
                  <a:schemeClr val="tx2"/>
                </a:solidFill>
              </a:rPr>
              <a:t>4 x 6</a:t>
            </a:r>
            <a:endParaRPr lang="en-GB" b="1" dirty="0">
              <a:solidFill>
                <a:schemeClr val="tx2"/>
              </a:solidFill>
            </a:endParaRPr>
          </a:p>
        </p:txBody>
      </p:sp>
      <p:sp>
        <p:nvSpPr>
          <p:cNvPr id="8" name="Cloud 7"/>
          <p:cNvSpPr/>
          <p:nvPr/>
        </p:nvSpPr>
        <p:spPr>
          <a:xfrm>
            <a:off x="323528" y="3212976"/>
            <a:ext cx="4032448" cy="1728192"/>
          </a:xfrm>
          <a:prstGeom prst="cloud">
            <a:avLst/>
          </a:prstGeom>
          <a:solidFill>
            <a:schemeClr val="bg1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solidFill>
                  <a:schemeClr val="tx2"/>
                </a:solidFill>
              </a:rPr>
              <a:t>We need factors with a difference of 2, so </a:t>
            </a:r>
            <a:r>
              <a:rPr lang="en-GB" sz="2400" b="1" dirty="0" smtClean="0">
                <a:solidFill>
                  <a:schemeClr val="tx2"/>
                </a:solidFill>
              </a:rPr>
              <a:t>4</a:t>
            </a:r>
            <a:r>
              <a:rPr lang="en-GB" sz="2400" dirty="0" smtClean="0">
                <a:solidFill>
                  <a:schemeClr val="tx2"/>
                </a:solidFill>
              </a:rPr>
              <a:t> and </a:t>
            </a:r>
            <a:r>
              <a:rPr lang="en-GB" sz="2400" b="1" dirty="0" smtClean="0">
                <a:solidFill>
                  <a:schemeClr val="tx2"/>
                </a:solidFill>
              </a:rPr>
              <a:t>6</a:t>
            </a:r>
            <a:endParaRPr lang="en-GB" sz="2400" b="1" dirty="0">
              <a:solidFill>
                <a:schemeClr val="tx2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860032" y="3523655"/>
            <a:ext cx="317907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b="1" dirty="0" smtClean="0"/>
              <a:t>(</a:t>
            </a:r>
            <a:r>
              <a:rPr lang="en-GB" sz="4400" b="1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GB" sz="4400" b="1" dirty="0" smtClean="0"/>
              <a:t>    4) (</a:t>
            </a:r>
            <a:r>
              <a:rPr lang="en-GB" sz="4400" b="1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GB" sz="4400" b="1" dirty="0" smtClean="0"/>
              <a:t>    6)</a:t>
            </a:r>
            <a:endParaRPr lang="en-GB" sz="4400" b="1" dirty="0"/>
          </a:p>
        </p:txBody>
      </p:sp>
      <p:sp>
        <p:nvSpPr>
          <p:cNvPr id="10" name="Cloud 9"/>
          <p:cNvSpPr/>
          <p:nvPr/>
        </p:nvSpPr>
        <p:spPr>
          <a:xfrm>
            <a:off x="323528" y="5085184"/>
            <a:ext cx="4032448" cy="1728192"/>
          </a:xfrm>
          <a:prstGeom prst="cloud">
            <a:avLst/>
          </a:prstGeom>
          <a:solidFill>
            <a:schemeClr val="bg1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solidFill>
                  <a:schemeClr val="tx2"/>
                </a:solidFill>
              </a:rPr>
              <a:t>How do we get +2 from 6 and 4?</a:t>
            </a:r>
            <a:endParaRPr lang="en-GB" sz="2400" b="1" dirty="0">
              <a:solidFill>
                <a:schemeClr val="tx2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60032" y="5467871"/>
            <a:ext cx="329449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b="1" dirty="0" smtClean="0"/>
              <a:t>(</a:t>
            </a:r>
            <a:r>
              <a:rPr lang="en-GB" sz="4400" b="1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GB" sz="4400" b="1" dirty="0" smtClean="0"/>
              <a:t> – 4) (</a:t>
            </a:r>
            <a:r>
              <a:rPr lang="en-GB" sz="4400" b="1" i="1" dirty="0" smtClean="0">
                <a:latin typeface="Times New Roman" pitchFamily="18" charset="0"/>
                <a:cs typeface="Times New Roman" pitchFamily="18" charset="0"/>
              </a:rPr>
              <a:t>x + </a:t>
            </a:r>
            <a:r>
              <a:rPr lang="en-GB" sz="4400" b="1" dirty="0" smtClean="0"/>
              <a:t>6)</a:t>
            </a:r>
            <a:endParaRPr lang="en-GB" sz="4400" b="1" dirty="0"/>
          </a:p>
        </p:txBody>
      </p:sp>
    </p:spTree>
    <p:extLst>
      <p:ext uri="{BB962C8B-B14F-4D97-AF65-F5344CB8AC3E}">
        <p14:creationId xmlns:p14="http://schemas.microsoft.com/office/powerpoint/2010/main" val="543496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  <p:bldP spid="9" grpId="0"/>
      <p:bldP spid="10" grpId="0" animBg="1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20332" y="116632"/>
            <a:ext cx="3240360" cy="936104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outerShdw blurRad="127000" dist="1270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12700" h="12700"/>
            </a:sp3d>
          </a:bodyPr>
          <a:lstStyle/>
          <a:p>
            <a:pPr algn="ctr"/>
            <a:r>
              <a:rPr lang="en-GB" sz="3600" b="1" dirty="0" smtClean="0">
                <a:ln w="12700">
                  <a:solidFill>
                    <a:schemeClr val="tx1"/>
                  </a:solidFill>
                </a:ln>
                <a:effectLst>
                  <a:outerShdw blurRad="127000" dist="127000" dir="2700000" algn="tl" rotWithShape="0">
                    <a:prstClr val="black">
                      <a:alpha val="40000"/>
                    </a:prstClr>
                  </a:outerShdw>
                </a:effectLst>
                <a:latin typeface="Kristen ITC" panose="03050502040202030202" pitchFamily="66" charset="0"/>
              </a:rPr>
              <a:t>Your turn!</a:t>
            </a:r>
            <a:endParaRPr lang="en-GB" sz="3600" b="1" dirty="0">
              <a:ln w="12700">
                <a:solidFill>
                  <a:schemeClr val="tx1"/>
                </a:solidFill>
              </a:ln>
              <a:effectLst>
                <a:outerShdw blurRad="127000" dist="127000" dir="2700000" algn="tl" rotWithShape="0">
                  <a:prstClr val="black">
                    <a:alpha val="40000"/>
                  </a:prstClr>
                </a:outerShdw>
              </a:effectLst>
              <a:latin typeface="Kristen ITC" panose="03050502040202030202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084168" y="1838148"/>
                <a:ext cx="1958741" cy="9333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2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</m:num>
                        <m:den>
                          <m:sSup>
                            <m:sSupPr>
                              <m:ctrlPr>
                                <a:rPr lang="en-GB" sz="32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GB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−6</m:t>
                          </m:r>
                        </m:den>
                      </m:f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4168" y="1838148"/>
                <a:ext cx="1958741" cy="93339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988227" y="3440749"/>
                <a:ext cx="2413994" cy="99636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200" i="1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32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GB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−35</m:t>
                          </m:r>
                        </m:num>
                        <m:den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+5</m:t>
                          </m:r>
                        </m:den>
                      </m:f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8227" y="3440749"/>
                <a:ext cx="2413994" cy="996363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020532" y="1809415"/>
                <a:ext cx="2186368" cy="93160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2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+4</m:t>
                          </m:r>
                        </m:num>
                        <m:den>
                          <m:sSup>
                            <m:sSupPr>
                              <m:ctrlPr>
                                <a:rPr lang="en-GB" sz="32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GB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+5</m:t>
                          </m:r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+4</m:t>
                          </m:r>
                        </m:den>
                      </m:f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0532" y="1809415"/>
                <a:ext cx="2186368" cy="93160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6124988" y="3432662"/>
                <a:ext cx="2186368" cy="98815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200" i="1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32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GB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−12</m:t>
                          </m:r>
                        </m:num>
                        <m:den>
                          <m:sSup>
                            <m:sSupPr>
                              <m:ctrlPr>
                                <a:rPr lang="en-GB" sz="32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GB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+6</m:t>
                          </m:r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+8</m:t>
                          </m:r>
                        </m:den>
                      </m:f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4988" y="3432662"/>
                <a:ext cx="2186368" cy="98815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ounded Rectangle 8"/>
          <p:cNvSpPr/>
          <p:nvPr/>
        </p:nvSpPr>
        <p:spPr>
          <a:xfrm>
            <a:off x="508364" y="1835441"/>
            <a:ext cx="1008112" cy="936104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outerShdw blurRad="127000" dist="1270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12700" h="12700"/>
            </a:sp3d>
          </a:bodyPr>
          <a:lstStyle/>
          <a:p>
            <a:pPr algn="ctr"/>
            <a:r>
              <a:rPr lang="en-GB" sz="6000" b="1" dirty="0" smtClean="0">
                <a:ln w="12700">
                  <a:solidFill>
                    <a:schemeClr val="tx1"/>
                  </a:solidFill>
                </a:ln>
                <a:effectLst>
                  <a:outerShdw blurRad="127000" dist="127000" dir="2700000" algn="tl" rotWithShape="0">
                    <a:prstClr val="black">
                      <a:alpha val="40000"/>
                    </a:prstClr>
                  </a:outerShdw>
                </a:effectLst>
                <a:latin typeface="Kristen ITC" panose="03050502040202030202" pitchFamily="66" charset="0"/>
              </a:rPr>
              <a:t>1</a:t>
            </a:r>
            <a:endParaRPr lang="en-GB" sz="6000" b="1" dirty="0">
              <a:ln w="12700">
                <a:solidFill>
                  <a:schemeClr val="tx1"/>
                </a:solidFill>
              </a:ln>
              <a:effectLst>
                <a:outerShdw blurRad="127000" dist="127000" dir="2700000" algn="tl" rotWithShape="0">
                  <a:prstClr val="black">
                    <a:alpha val="40000"/>
                  </a:prstClr>
                </a:outerShdw>
              </a:effectLst>
              <a:latin typeface="Kristen ITC" panose="03050502040202030202" pitchFamily="66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508364" y="3419617"/>
            <a:ext cx="1008112" cy="936104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outerShdw blurRad="127000" dist="1270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12700" h="12700"/>
            </a:sp3d>
          </a:bodyPr>
          <a:lstStyle/>
          <a:p>
            <a:pPr algn="ctr"/>
            <a:r>
              <a:rPr lang="en-GB" sz="6000" b="1" dirty="0" smtClean="0">
                <a:ln w="12700">
                  <a:solidFill>
                    <a:schemeClr val="tx1"/>
                  </a:solidFill>
                </a:ln>
                <a:effectLst>
                  <a:outerShdw blurRad="127000" dist="127000" dir="2700000" algn="tl" rotWithShape="0">
                    <a:prstClr val="black">
                      <a:alpha val="40000"/>
                    </a:prstClr>
                  </a:outerShdw>
                </a:effectLst>
                <a:latin typeface="Kristen ITC" panose="03050502040202030202" pitchFamily="66" charset="0"/>
              </a:rPr>
              <a:t>3</a:t>
            </a:r>
            <a:endParaRPr lang="en-GB" sz="6000" b="1" dirty="0">
              <a:ln w="12700">
                <a:solidFill>
                  <a:schemeClr val="tx1"/>
                </a:solidFill>
              </a:ln>
              <a:effectLst>
                <a:outerShdw blurRad="127000" dist="127000" dir="2700000" algn="tl" rotWithShape="0">
                  <a:prstClr val="black">
                    <a:alpha val="40000"/>
                  </a:prstClr>
                </a:outerShdw>
              </a:effectLst>
              <a:latin typeface="Kristen ITC" panose="03050502040202030202" pitchFamily="66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4612820" y="1835441"/>
            <a:ext cx="1008112" cy="936104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outerShdw blurRad="127000" dist="1270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12700" h="12700"/>
            </a:sp3d>
          </a:bodyPr>
          <a:lstStyle/>
          <a:p>
            <a:pPr algn="ctr"/>
            <a:r>
              <a:rPr lang="en-GB" sz="6000" b="1" dirty="0" smtClean="0">
                <a:ln w="12700">
                  <a:solidFill>
                    <a:schemeClr val="tx1"/>
                  </a:solidFill>
                </a:ln>
                <a:effectLst>
                  <a:outerShdw blurRad="127000" dist="127000" dir="2700000" algn="tl" rotWithShape="0">
                    <a:prstClr val="black">
                      <a:alpha val="40000"/>
                    </a:prstClr>
                  </a:outerShdw>
                </a:effectLst>
                <a:latin typeface="Kristen ITC" panose="03050502040202030202" pitchFamily="66" charset="0"/>
              </a:rPr>
              <a:t>2</a:t>
            </a:r>
            <a:endParaRPr lang="en-GB" sz="6000" b="1" dirty="0">
              <a:ln w="12700">
                <a:solidFill>
                  <a:schemeClr val="tx1"/>
                </a:solidFill>
              </a:ln>
              <a:effectLst>
                <a:outerShdw blurRad="127000" dist="127000" dir="2700000" algn="tl" rotWithShape="0">
                  <a:prstClr val="black">
                    <a:alpha val="40000"/>
                  </a:prstClr>
                </a:outerShdw>
              </a:effectLst>
              <a:latin typeface="Kristen ITC" panose="03050502040202030202" pitchFamily="66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612820" y="3419617"/>
            <a:ext cx="1008112" cy="936104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outerShdw blurRad="127000" dist="1270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12700" h="12700"/>
            </a:sp3d>
          </a:bodyPr>
          <a:lstStyle/>
          <a:p>
            <a:pPr algn="ctr"/>
            <a:r>
              <a:rPr lang="en-GB" sz="6000" b="1" dirty="0" smtClean="0">
                <a:ln w="12700">
                  <a:solidFill>
                    <a:schemeClr val="tx1"/>
                  </a:solidFill>
                </a:ln>
                <a:effectLst>
                  <a:outerShdw blurRad="127000" dist="127000" dir="2700000" algn="tl" rotWithShape="0">
                    <a:prstClr val="black">
                      <a:alpha val="40000"/>
                    </a:prstClr>
                  </a:outerShdw>
                </a:effectLst>
                <a:latin typeface="Kristen ITC" panose="03050502040202030202" pitchFamily="66" charset="0"/>
              </a:rPr>
              <a:t>4</a:t>
            </a:r>
            <a:endParaRPr lang="en-GB" sz="6000" b="1" dirty="0">
              <a:ln w="12700">
                <a:solidFill>
                  <a:schemeClr val="tx1"/>
                </a:solidFill>
              </a:ln>
              <a:effectLst>
                <a:outerShdw blurRad="127000" dist="127000" dir="2700000" algn="tl" rotWithShape="0">
                  <a:prstClr val="black">
                    <a:alpha val="40000"/>
                  </a:prstClr>
                </a:outerShdw>
              </a:effectLst>
              <a:latin typeface="Kristen ITC" panose="03050502040202030202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ounded Rectangle 12"/>
              <p:cNvSpPr/>
              <p:nvPr/>
            </p:nvSpPr>
            <p:spPr>
              <a:xfrm>
                <a:off x="1979711" y="1809415"/>
                <a:ext cx="2422509" cy="1085559"/>
              </a:xfrm>
              <a:prstGeom prst="roundRect">
                <a:avLst/>
              </a:prstGeom>
              <a:solidFill>
                <a:srgbClr val="FF0000"/>
              </a:solidFill>
              <a:ln>
                <a:noFill/>
              </a:ln>
              <a:effectLst>
                <a:outerShdw blurRad="127000" dist="1270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  <a:scene3d>
                  <a:camera prst="orthographicFront"/>
                  <a:lightRig rig="threePt" dir="t"/>
                </a:scene3d>
                <a:sp3d extrusionH="57150">
                  <a:bevelT w="12700" h="12700"/>
                </a:sp3d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600" i="1" smtClean="0">
                              <a:ln w="12700">
                                <a:noFill/>
                              </a:ln>
                              <a:effectLst/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sz="3600" b="0" i="1" smtClean="0">
                              <a:ln w="12700">
                                <a:noFill/>
                              </a:ln>
                              <a:effectLst/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3600" b="0" i="1" smtClean="0">
                              <a:ln w="12700">
                                <a:noFill/>
                              </a:ln>
                              <a:effectLst/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3600" b="0" i="1" smtClean="0">
                              <a:ln w="12700">
                                <a:noFill/>
                              </a:ln>
                              <a:effectLst/>
                              <a:latin typeface="Cambria Math" panose="02040503050406030204" pitchFamily="18" charset="0"/>
                            </a:rPr>
                            <m:t>+1</m:t>
                          </m:r>
                        </m:den>
                      </m:f>
                    </m:oMath>
                  </m:oMathPara>
                </a14:m>
                <a:endParaRPr lang="en-GB" sz="3600" dirty="0" smtClean="0">
                  <a:ln w="12700">
                    <a:solidFill>
                      <a:schemeClr val="tx1"/>
                    </a:solidFill>
                  </a:ln>
                  <a:effectLst/>
                  <a:latin typeface="Kristen ITC" panose="03050502040202030202" pitchFamily="66" charset="0"/>
                </a:endParaRPr>
              </a:p>
            </p:txBody>
          </p:sp>
        </mc:Choice>
        <mc:Fallback xmlns="">
          <p:sp>
            <p:nvSpPr>
              <p:cNvPr id="13" name="Rounded 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9711" y="1809415"/>
                <a:ext cx="2422509" cy="1085559"/>
              </a:xfrm>
              <a:prstGeom prst="roundRect">
                <a:avLst/>
              </a:prstGeom>
              <a:blipFill rotWithShape="0">
                <a:blip r:embed="rId6"/>
                <a:stretch>
                  <a:fillRect/>
                </a:stretch>
              </a:blipFill>
              <a:ln>
                <a:noFill/>
              </a:ln>
              <a:effectLst>
                <a:outerShdw blurRad="127000" dist="1270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ounded Rectangle 13"/>
              <p:cNvSpPr/>
              <p:nvPr/>
            </p:nvSpPr>
            <p:spPr>
              <a:xfrm>
                <a:off x="1959558" y="3342170"/>
                <a:ext cx="2442662" cy="1085559"/>
              </a:xfrm>
              <a:prstGeom prst="roundRect">
                <a:avLst/>
              </a:prstGeom>
              <a:solidFill>
                <a:srgbClr val="FF0000"/>
              </a:solidFill>
              <a:ln>
                <a:noFill/>
              </a:ln>
              <a:effectLst>
                <a:outerShdw blurRad="127000" dist="1270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  <a:scene3d>
                  <a:camera prst="orthographicFront"/>
                  <a:lightRig rig="threePt" dir="t"/>
                </a:scene3d>
                <a:sp3d extrusionH="57150">
                  <a:bevelT w="12700" h="12700"/>
                </a:sp3d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600" b="0" i="1" smtClean="0">
                          <a:ln w="12700">
                            <a:noFill/>
                          </a:ln>
                          <a:effectLst/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3600" b="0" i="1" smtClean="0">
                          <a:ln w="12700">
                            <a:noFill/>
                          </a:ln>
                          <a:effectLst/>
                          <a:latin typeface="Cambria Math" panose="02040503050406030204" pitchFamily="18" charset="0"/>
                        </a:rPr>
                        <m:t>−7</m:t>
                      </m:r>
                    </m:oMath>
                  </m:oMathPara>
                </a14:m>
                <a:endParaRPr lang="en-GB" sz="3600" dirty="0" smtClean="0">
                  <a:ln w="12700">
                    <a:solidFill>
                      <a:schemeClr val="tx1"/>
                    </a:solidFill>
                  </a:ln>
                  <a:effectLst/>
                  <a:latin typeface="Kristen ITC" panose="03050502040202030202" pitchFamily="66" charset="0"/>
                </a:endParaRPr>
              </a:p>
            </p:txBody>
          </p:sp>
        </mc:Choice>
        <mc:Fallback xmlns="">
          <p:sp>
            <p:nvSpPr>
              <p:cNvPr id="14" name="Rounded 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9558" y="3342170"/>
                <a:ext cx="2442662" cy="1085559"/>
              </a:xfrm>
              <a:prstGeom prst="roundRect">
                <a:avLst/>
              </a:prstGeom>
              <a:blipFill rotWithShape="0">
                <a:blip r:embed="rId7"/>
                <a:stretch>
                  <a:fillRect/>
                </a:stretch>
              </a:blipFill>
              <a:ln>
                <a:noFill/>
              </a:ln>
              <a:effectLst>
                <a:outerShdw blurRad="127000" dist="1270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ounded Rectangle 14"/>
              <p:cNvSpPr/>
              <p:nvPr/>
            </p:nvSpPr>
            <p:spPr>
              <a:xfrm>
                <a:off x="6124988" y="1814659"/>
                <a:ext cx="2335444" cy="1085559"/>
              </a:xfrm>
              <a:prstGeom prst="roundRect">
                <a:avLst/>
              </a:prstGeom>
              <a:solidFill>
                <a:srgbClr val="FF0000"/>
              </a:solidFill>
              <a:ln>
                <a:noFill/>
              </a:ln>
              <a:effectLst>
                <a:outerShdw blurRad="127000" dist="1270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  <a:scene3d>
                  <a:camera prst="orthographicFront"/>
                  <a:lightRig rig="threePt" dir="t"/>
                </a:scene3d>
                <a:sp3d extrusionH="57150">
                  <a:bevelT w="12700" h="12700"/>
                </a:sp3d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600" i="1" smtClean="0">
                              <a:ln w="12700">
                                <a:noFill/>
                              </a:ln>
                              <a:effectLst/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sz="3600" b="0" i="1" smtClean="0">
                              <a:ln w="12700">
                                <a:noFill/>
                              </a:ln>
                              <a:effectLst/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3600" b="0" i="1" smtClean="0">
                              <a:ln w="12700">
                                <a:noFill/>
                              </a:ln>
                              <a:effectLst/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3600" b="0" i="1" smtClean="0">
                              <a:ln w="12700">
                                <a:noFill/>
                              </a:ln>
                              <a:effectLst/>
                              <a:latin typeface="Cambria Math" panose="02040503050406030204" pitchFamily="18" charset="0"/>
                            </a:rPr>
                            <m:t>+3</m:t>
                          </m:r>
                        </m:den>
                      </m:f>
                    </m:oMath>
                  </m:oMathPara>
                </a14:m>
                <a:endParaRPr lang="en-GB" sz="3600" dirty="0" smtClean="0">
                  <a:ln w="12700">
                    <a:solidFill>
                      <a:schemeClr val="tx1"/>
                    </a:solidFill>
                  </a:ln>
                  <a:effectLst/>
                  <a:latin typeface="Kristen ITC" panose="03050502040202030202" pitchFamily="66" charset="0"/>
                </a:endParaRPr>
              </a:p>
            </p:txBody>
          </p:sp>
        </mc:Choice>
        <mc:Fallback xmlns="">
          <p:sp>
            <p:nvSpPr>
              <p:cNvPr id="15" name="Rounded 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4988" y="1814659"/>
                <a:ext cx="2335444" cy="1085559"/>
              </a:xfrm>
              <a:prstGeom prst="roundRect">
                <a:avLst/>
              </a:prstGeom>
              <a:blipFill rotWithShape="0">
                <a:blip r:embed="rId8"/>
                <a:stretch>
                  <a:fillRect/>
                </a:stretch>
              </a:blipFill>
              <a:ln>
                <a:noFill/>
              </a:ln>
              <a:effectLst>
                <a:outerShdw blurRad="127000" dist="1270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ounded Rectangle 15"/>
              <p:cNvSpPr/>
              <p:nvPr/>
            </p:nvSpPr>
            <p:spPr>
              <a:xfrm>
                <a:off x="6084168" y="3347414"/>
                <a:ext cx="2356110" cy="1085559"/>
              </a:xfrm>
              <a:prstGeom prst="roundRect">
                <a:avLst/>
              </a:prstGeom>
              <a:solidFill>
                <a:srgbClr val="FF0000"/>
              </a:solidFill>
              <a:ln>
                <a:noFill/>
              </a:ln>
              <a:effectLst>
                <a:outerShdw blurRad="127000" dist="1270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  <a:scene3d>
                  <a:camera prst="orthographicFront"/>
                  <a:lightRig rig="threePt" dir="t"/>
                </a:scene3d>
                <a:sp3d extrusionH="57150">
                  <a:bevelT w="12700" h="12700"/>
                </a:sp3d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600" i="1" smtClean="0">
                              <a:ln w="12700">
                                <a:noFill/>
                              </a:ln>
                              <a:effectLst/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sz="3600" b="0" i="1" smtClean="0">
                              <a:ln w="12700">
                                <a:noFill/>
                              </a:ln>
                              <a:effectLst/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3600" b="0" i="1" smtClean="0">
                              <a:ln w="12700">
                                <a:noFill/>
                              </a:ln>
                              <a:effectLst/>
                              <a:latin typeface="Cambria Math" panose="02040503050406030204" pitchFamily="18" charset="0"/>
                            </a:rPr>
                            <m:t>−3</m:t>
                          </m:r>
                        </m:num>
                        <m:den>
                          <m:r>
                            <a:rPr lang="en-GB" sz="3600" b="0" i="1" smtClean="0">
                              <a:ln w="12700">
                                <a:noFill/>
                              </a:ln>
                              <a:effectLst/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3600" b="0" i="1" smtClean="0">
                              <a:ln w="12700">
                                <a:noFill/>
                              </a:ln>
                              <a:effectLst/>
                              <a:latin typeface="Cambria Math" panose="02040503050406030204" pitchFamily="18" charset="0"/>
                            </a:rPr>
                            <m:t>+2</m:t>
                          </m:r>
                        </m:den>
                      </m:f>
                    </m:oMath>
                  </m:oMathPara>
                </a14:m>
                <a:endParaRPr lang="en-GB" sz="3600" dirty="0" smtClean="0">
                  <a:ln w="12700">
                    <a:solidFill>
                      <a:schemeClr val="tx1"/>
                    </a:solidFill>
                  </a:ln>
                  <a:effectLst/>
                  <a:latin typeface="Kristen ITC" panose="03050502040202030202" pitchFamily="66" charset="0"/>
                </a:endParaRPr>
              </a:p>
            </p:txBody>
          </p:sp>
        </mc:Choice>
        <mc:Fallback xmlns="">
          <p:sp>
            <p:nvSpPr>
              <p:cNvPr id="16" name="Rounded 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4168" y="3347414"/>
                <a:ext cx="2356110" cy="1085559"/>
              </a:xfrm>
              <a:prstGeom prst="roundRect">
                <a:avLst/>
              </a:prstGeom>
              <a:blipFill rotWithShape="0">
                <a:blip r:embed="rId9"/>
                <a:stretch>
                  <a:fillRect/>
                </a:stretch>
              </a:blipFill>
              <a:ln>
                <a:noFill/>
              </a:ln>
              <a:effectLst>
                <a:outerShdw blurRad="127000" dist="1270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Rectangle 16"/>
          <p:cNvSpPr/>
          <p:nvPr/>
        </p:nvSpPr>
        <p:spPr>
          <a:xfrm>
            <a:off x="3998477" y="3440749"/>
            <a:ext cx="18473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GB" sz="1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127495" y="5060638"/>
                <a:ext cx="3036793" cy="105003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6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num>
                        <m:den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+3</m:t>
                          </m:r>
                        </m:den>
                      </m:f>
                      <m:r>
                        <a:rPr lang="en-GB" sz="36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GB" sz="36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num>
                        <m:den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</m:den>
                      </m:f>
                    </m:oMath>
                  </m:oMathPara>
                </a14:m>
                <a:endParaRPr lang="en-GB" sz="36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7495" y="5060638"/>
                <a:ext cx="3036793" cy="1050031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ounded Rectangle 18"/>
          <p:cNvSpPr/>
          <p:nvPr/>
        </p:nvSpPr>
        <p:spPr>
          <a:xfrm>
            <a:off x="221076" y="5157192"/>
            <a:ext cx="3558836" cy="936104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outerShdw blurRad="127000" dist="1270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12700" h="12700"/>
            </a:sp3d>
          </a:bodyPr>
          <a:lstStyle/>
          <a:p>
            <a:pPr algn="ctr"/>
            <a:r>
              <a:rPr lang="en-GB" sz="2800" b="1" dirty="0" smtClean="0">
                <a:ln w="12700">
                  <a:solidFill>
                    <a:schemeClr val="tx1"/>
                  </a:solidFill>
                </a:ln>
                <a:effectLst>
                  <a:outerShdw blurRad="127000" dist="127000" dir="2700000" algn="tl" rotWithShape="0">
                    <a:prstClr val="black">
                      <a:alpha val="40000"/>
                    </a:prstClr>
                  </a:outerShdw>
                </a:effectLst>
                <a:latin typeface="Kristen ITC" panose="03050502040202030202" pitchFamily="66" charset="0"/>
              </a:rPr>
              <a:t>And that question from earlier…</a:t>
            </a:r>
            <a:endParaRPr lang="en-GB" sz="2800" b="1" dirty="0">
              <a:ln w="12700">
                <a:solidFill>
                  <a:schemeClr val="tx1"/>
                </a:solidFill>
              </a:ln>
              <a:effectLst>
                <a:outerShdw blurRad="127000" dist="127000" dir="2700000" algn="tl" rotWithShape="0">
                  <a:prstClr val="black">
                    <a:alpha val="40000"/>
                  </a:prstClr>
                </a:outerShdw>
              </a:effectLst>
              <a:latin typeface="Kristen ITC" panose="03050502040202030202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ounded Rectangle 19"/>
              <p:cNvSpPr/>
              <p:nvPr/>
            </p:nvSpPr>
            <p:spPr>
              <a:xfrm>
                <a:off x="4139952" y="5079745"/>
                <a:ext cx="3240360" cy="1085559"/>
              </a:xfrm>
              <a:prstGeom prst="roundRect">
                <a:avLst/>
              </a:prstGeom>
              <a:solidFill>
                <a:srgbClr val="FF0000"/>
              </a:solidFill>
              <a:ln>
                <a:noFill/>
              </a:ln>
              <a:effectLst>
                <a:outerShdw blurRad="127000" dist="1270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  <a:scene3d>
                  <a:camera prst="orthographicFront"/>
                  <a:lightRig rig="threePt" dir="t"/>
                </a:scene3d>
                <a:sp3d extrusionH="57150">
                  <a:bevelT w="12700" h="12700"/>
                </a:sp3d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600" i="1" smtClean="0">
                              <a:ln w="12700">
                                <a:noFill/>
                              </a:ln>
                              <a:effectLst/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3600" b="0" i="1" smtClean="0">
                                  <a:ln w="12700">
                                    <a:noFill/>
                                  </a:ln>
                                  <a:effectLst/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GB" sz="3600" b="0" i="1" smtClean="0">
                                  <a:ln w="12700">
                                    <a:noFill/>
                                  </a:ln>
                                  <a:effectLst/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3600" b="0" i="1" smtClean="0">
                                  <a:ln w="12700">
                                    <a:noFill/>
                                  </a:ln>
                                  <a:effectLst/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3600" b="0" i="1" smtClean="0">
                              <a:ln w="12700">
                                <a:noFill/>
                              </a:ln>
                              <a:effectLst/>
                              <a:latin typeface="Cambria Math" panose="02040503050406030204" pitchFamily="18" charset="0"/>
                            </a:rPr>
                            <m:t>−9</m:t>
                          </m:r>
                          <m:r>
                            <a:rPr lang="en-GB" sz="3600" b="0" i="1" smtClean="0">
                              <a:ln w="12700">
                                <a:noFill/>
                              </a:ln>
                              <a:effectLst/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3600" b="0" i="1" smtClean="0">
                              <a:ln w="12700">
                                <a:noFill/>
                              </a:ln>
                              <a:effectLst/>
                              <a:latin typeface="Cambria Math" panose="02040503050406030204" pitchFamily="18" charset="0"/>
                            </a:rPr>
                            <m:t>−1</m:t>
                          </m:r>
                        </m:num>
                        <m:den>
                          <m:sSup>
                            <m:sSupPr>
                              <m:ctrlPr>
                                <a:rPr lang="en-GB" sz="3600" b="0" i="1" smtClean="0">
                                  <a:ln w="12700">
                                    <a:noFill/>
                                  </a:ln>
                                  <a:effectLst/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GB" sz="3600" b="0" i="1" smtClean="0">
                                  <a:ln w="12700">
                                    <a:noFill/>
                                  </a:ln>
                                  <a:effectLst/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3600" b="0" i="1" smtClean="0">
                                  <a:ln w="12700">
                                    <a:noFill/>
                                  </a:ln>
                                  <a:effectLst/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3600" b="0" i="1" smtClean="0">
                              <a:ln w="12700">
                                <a:noFill/>
                              </a:ln>
                              <a:effectLst/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3600" b="0" i="1" smtClean="0">
                              <a:ln w="12700">
                                <a:noFill/>
                              </a:ln>
                              <a:effectLst/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3600" b="0" i="1" smtClean="0">
                              <a:ln w="12700">
                                <a:noFill/>
                              </a:ln>
                              <a:effectLst/>
                              <a:latin typeface="Cambria Math" panose="02040503050406030204" pitchFamily="18" charset="0"/>
                            </a:rPr>
                            <m:t>−6</m:t>
                          </m:r>
                        </m:den>
                      </m:f>
                    </m:oMath>
                  </m:oMathPara>
                </a14:m>
                <a:endParaRPr lang="en-GB" sz="3600" dirty="0" smtClean="0">
                  <a:ln w="12700">
                    <a:solidFill>
                      <a:schemeClr val="tx1"/>
                    </a:solidFill>
                  </a:ln>
                  <a:effectLst/>
                  <a:latin typeface="Kristen ITC" panose="03050502040202030202" pitchFamily="66" charset="0"/>
                </a:endParaRPr>
              </a:p>
            </p:txBody>
          </p:sp>
        </mc:Choice>
        <mc:Fallback xmlns="">
          <p:sp>
            <p:nvSpPr>
              <p:cNvPr id="20" name="Rounded 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9952" y="5079745"/>
                <a:ext cx="3240360" cy="1085559"/>
              </a:xfrm>
              <a:prstGeom prst="roundRect">
                <a:avLst/>
              </a:prstGeom>
              <a:blipFill rotWithShape="0">
                <a:blip r:embed="rId11"/>
                <a:stretch>
                  <a:fillRect/>
                </a:stretch>
              </a:blipFill>
              <a:ln>
                <a:noFill/>
              </a:ln>
              <a:effectLst>
                <a:outerShdw blurRad="127000" dist="1270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1" name="Group 20"/>
          <p:cNvGrpSpPr/>
          <p:nvPr/>
        </p:nvGrpSpPr>
        <p:grpSpPr>
          <a:xfrm>
            <a:off x="3923928" y="116632"/>
            <a:ext cx="5040560" cy="1296144"/>
            <a:chOff x="3923928" y="116632"/>
            <a:chExt cx="5040560" cy="129614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Rectangle 1"/>
                <p:cNvSpPr/>
                <p:nvPr/>
              </p:nvSpPr>
              <p:spPr>
                <a:xfrm>
                  <a:off x="3923928" y="116632"/>
                  <a:ext cx="5040560" cy="1296144"/>
                </a:xfrm>
                <a:prstGeom prst="rect">
                  <a:avLst/>
                </a:prstGeom>
                <a:solidFill>
                  <a:schemeClr val="tx2">
                    <a:lumMod val="50000"/>
                  </a:schemeClr>
                </a:solidFill>
                <a:ln>
                  <a:noFill/>
                </a:ln>
                <a:effectLst>
                  <a:outerShdw blurRad="127000" dist="1270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scene3d>
                    <a:camera prst="orthographicFront"/>
                    <a:lightRig rig="threePt" dir="t"/>
                  </a:scene3d>
                  <a:sp3d extrusionH="57150">
                    <a:bevelT w="12700" h="12700"/>
                  </a:sp3d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3600" b="1" i="1" smtClean="0">
                                <a:ln w="12700">
                                  <a:noFill/>
                                </a:ln>
                                <a:effectLst>
                                  <a:outerShdw blurRad="127000" dist="1270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GB" sz="3600" b="1" i="1" smtClean="0">
                                    <a:ln w="12700">
                                      <a:noFill/>
                                    </a:ln>
                                    <a:effectLst>
                                      <a:outerShdw blurRad="127000" dist="127000" dir="2700000" algn="tl" rotWithShape="0">
                                        <a:prstClr val="black">
                                          <a:alpha val="40000"/>
                                        </a:prstClr>
                                      </a:outerShdw>
                                    </a:effectLst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GB" sz="3600" b="1" i="1" smtClean="0">
                                    <a:ln w="12700">
                                      <a:noFill/>
                                    </a:ln>
                                    <a:effectLst>
                                      <a:outerShdw blurRad="127000" dist="127000" dir="2700000" algn="tl" rotWithShape="0">
                                        <a:prstClr val="black">
                                          <a:alpha val="40000"/>
                                        </a:prst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𝒂</m:t>
                                </m:r>
                              </m:e>
                              <m:sup>
                                <m:r>
                                  <a:rPr lang="en-GB" sz="3600" b="1" i="1" smtClean="0">
                                    <a:ln w="12700">
                                      <a:noFill/>
                                    </a:ln>
                                    <a:effectLst>
                                      <a:outerShdw blurRad="127000" dist="127000" dir="2700000" algn="tl" rotWithShape="0">
                                        <a:prstClr val="black">
                                          <a:alpha val="40000"/>
                                        </a:prst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GB" sz="3600" b="1" i="1" smtClean="0">
                                <a:ln w="12700">
                                  <a:noFill/>
                                </a:ln>
                                <a:effectLst>
                                  <a:outerShdw blurRad="127000" dist="1270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GB" sz="3600" b="1" i="1" smtClean="0">
                                <a:ln w="12700">
                                  <a:noFill/>
                                </a:ln>
                                <a:effectLst>
                                  <a:outerShdw blurRad="127000" dist="1270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𝟏𝟔</m:t>
                            </m:r>
                          </m:num>
                          <m:den>
                            <m:r>
                              <a:rPr lang="en-GB" sz="3600" b="1" i="1" smtClean="0">
                                <a:ln w="12700">
                                  <a:noFill/>
                                </a:ln>
                                <a:effectLst>
                                  <a:outerShdw blurRad="127000" dist="1270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𝟐</m:t>
                            </m:r>
                            <m:sSup>
                              <m:sSupPr>
                                <m:ctrlPr>
                                  <a:rPr lang="en-GB" sz="3600" b="1" i="1" smtClean="0">
                                    <a:ln w="12700">
                                      <a:noFill/>
                                    </a:ln>
                                    <a:effectLst>
                                      <a:outerShdw blurRad="127000" dist="127000" dir="2700000" algn="tl" rotWithShape="0">
                                        <a:prstClr val="black">
                                          <a:alpha val="40000"/>
                                        </a:prstClr>
                                      </a:outerShdw>
                                    </a:effectLst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GB" sz="3600" b="1" i="1" smtClean="0">
                                    <a:ln w="12700">
                                      <a:noFill/>
                                    </a:ln>
                                    <a:effectLst>
                                      <a:outerShdw blurRad="127000" dist="127000" dir="2700000" algn="tl" rotWithShape="0">
                                        <a:prstClr val="black">
                                          <a:alpha val="40000"/>
                                        </a:prst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𝒂</m:t>
                                </m:r>
                              </m:e>
                              <m:sup>
                                <m:r>
                                  <a:rPr lang="en-GB" sz="3600" b="1" i="1" smtClean="0">
                                    <a:ln w="12700">
                                      <a:noFill/>
                                    </a:ln>
                                    <a:effectLst>
                                      <a:outerShdw blurRad="127000" dist="127000" dir="2700000" algn="tl" rotWithShape="0">
                                        <a:prstClr val="black">
                                          <a:alpha val="40000"/>
                                        </a:prst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GB" sz="3600" b="1" i="1" smtClean="0">
                                <a:ln w="12700">
                                  <a:noFill/>
                                </a:ln>
                                <a:effectLst>
                                  <a:outerShdw blurRad="127000" dist="1270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GB" sz="3600" b="1" i="1" smtClean="0">
                                <a:ln w="12700">
                                  <a:noFill/>
                                </a:ln>
                                <a:effectLst>
                                  <a:outerShdw blurRad="127000" dist="1270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𝟖</m:t>
                            </m:r>
                            <m:r>
                              <a:rPr lang="en-GB" sz="3600" b="1" i="1" smtClean="0">
                                <a:ln w="12700">
                                  <a:noFill/>
                                </a:ln>
                                <a:effectLst>
                                  <a:outerShdw blurRad="127000" dist="127000" dir="2700000" algn="tl" rotWithShape="0">
                                    <a:prstClr val="black">
                                      <a:alpha val="40000"/>
                                    </a:prst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𝒂</m:t>
                            </m:r>
                          </m:den>
                        </m:f>
                      </m:oMath>
                    </m:oMathPara>
                  </a14:m>
                  <a:endParaRPr lang="en-GB" sz="3600" b="1" dirty="0" smtClean="0">
                    <a:ln w="12700">
                      <a:solidFill>
                        <a:schemeClr val="tx1"/>
                      </a:solidFill>
                    </a:ln>
                    <a:effectLst>
                      <a:outerShdw blurRad="127000" dist="127000" dir="2700000" algn="tl" rotWithShape="0">
                        <a:prstClr val="black">
                          <a:alpha val="40000"/>
                        </a:prstClr>
                      </a:outerShdw>
                    </a:effectLst>
                    <a:latin typeface="Kristen ITC" panose="03050502040202030202" pitchFamily="66" charset="0"/>
                  </a:endParaRPr>
                </a:p>
              </p:txBody>
            </p:sp>
          </mc:Choice>
          <mc:Fallback xmlns="">
            <p:sp>
              <p:nvSpPr>
                <p:cNvPr id="2" name="Rectangle 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23928" y="116632"/>
                  <a:ext cx="5040560" cy="1296144"/>
                </a:xfrm>
                <a:prstGeom prst="rect">
                  <a:avLst/>
                </a:prstGeom>
                <a:blipFill rotWithShape="0">
                  <a:blip r:embed="rId12"/>
                  <a:stretch>
                    <a:fillRect/>
                  </a:stretch>
                </a:blipFill>
                <a:ln>
                  <a:noFill/>
                </a:ln>
                <a:effectLst>
                  <a:outerShdw blurRad="127000" dist="127000" dir="2700000" algn="tl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" name="TextBox 2"/>
            <p:cNvSpPr txBox="1"/>
            <p:nvPr/>
          </p:nvSpPr>
          <p:spPr>
            <a:xfrm rot="16200000">
              <a:off x="3882093" y="446499"/>
              <a:ext cx="116204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dirty="0" smtClean="0">
                  <a:solidFill>
                    <a:schemeClr val="bg1"/>
                  </a:solidFill>
                </a:rPr>
                <a:t>STUPIDLY</a:t>
              </a:r>
              <a:br>
                <a:rPr lang="en-GB" dirty="0" smtClean="0">
                  <a:solidFill>
                    <a:schemeClr val="bg1"/>
                  </a:solidFill>
                </a:rPr>
              </a:br>
              <a:r>
                <a:rPr lang="en-GB" dirty="0" smtClean="0">
                  <a:solidFill>
                    <a:schemeClr val="bg1"/>
                  </a:solidFill>
                </a:rPr>
                <a:t>HARD EXT.</a:t>
              </a:r>
              <a:endParaRPr lang="en-GB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88240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2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5536" y="332656"/>
            <a:ext cx="5328592" cy="936104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outerShdw blurRad="127000" dist="1270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12700" h="12700"/>
            </a:sp3d>
          </a:bodyPr>
          <a:lstStyle/>
          <a:p>
            <a:pPr algn="ctr"/>
            <a:r>
              <a:rPr lang="en-GB" sz="3600" b="1" dirty="0" smtClean="0">
                <a:ln w="12700">
                  <a:solidFill>
                    <a:schemeClr val="tx1"/>
                  </a:solidFill>
                </a:ln>
                <a:effectLst>
                  <a:outerShdw blurRad="127000" dist="127000" dir="2700000" algn="tl" rotWithShape="0">
                    <a:prstClr val="black">
                      <a:alpha val="40000"/>
                    </a:prstClr>
                  </a:outerShdw>
                </a:effectLst>
                <a:latin typeface="Kristen ITC" panose="03050502040202030202" pitchFamily="66" charset="0"/>
              </a:rPr>
              <a:t>Can we simplify this?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ounded Rectangle 4"/>
              <p:cNvSpPr/>
              <p:nvPr/>
            </p:nvSpPr>
            <p:spPr>
              <a:xfrm>
                <a:off x="1331640" y="1700808"/>
                <a:ext cx="6624736" cy="3600400"/>
              </a:xfrm>
              <a:prstGeom prst="roundRect">
                <a:avLst/>
              </a:prstGeom>
              <a:solidFill>
                <a:schemeClr val="tx2">
                  <a:lumMod val="50000"/>
                </a:schemeClr>
              </a:solidFill>
              <a:ln>
                <a:noFill/>
              </a:ln>
              <a:effectLst>
                <a:outerShdw blurRad="127000" dist="1270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cene3d>
                  <a:camera prst="orthographicFront"/>
                  <a:lightRig rig="threePt" dir="t"/>
                </a:scene3d>
                <a:sp3d extrusionH="57150">
                  <a:bevelT w="12700" h="12700"/>
                </a:sp3d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9600" b="1" i="1" smtClean="0">
                              <a:ln w="12700">
                                <a:solidFill>
                                  <a:schemeClr val="tx1"/>
                                </a:solidFill>
                              </a:ln>
                              <a:effectLst>
                                <a:outerShdw blurRad="127000" dist="127000" dir="2700000" algn="tl" rotWithShape="0">
                                  <a:prstClr val="black">
                                    <a:alpha val="40000"/>
                                  </a:prstClr>
                                </a:outerShdw>
                              </a:effectLst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9600" b="1" i="1" smtClean="0">
                                  <a:ln w="12700">
                                    <a:solidFill>
                                      <a:schemeClr val="tx1"/>
                                    </a:solidFill>
                                  </a:ln>
                                  <a:effectLst>
                                    <a:outerShdw blurRad="127000" dist="127000" dir="2700000" algn="tl" rotWithShape="0">
                                      <a:prstClr val="black">
                                        <a:alpha val="40000"/>
                                      </a:prstClr>
                                    </a:outerShdw>
                                  </a:effectLst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GB" sz="9600" b="1" i="1" smtClean="0">
                                  <a:ln w="12700">
                                    <a:solidFill>
                                      <a:schemeClr val="tx1"/>
                                    </a:solidFill>
                                  </a:ln>
                                  <a:effectLst>
                                    <a:outerShdw blurRad="127000" dist="127000" dir="2700000" algn="tl" rotWithShape="0">
                                      <a:prstClr val="black">
                                        <a:alpha val="40000"/>
                                      </a:prst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e>
                            <m:sup>
                              <m:r>
                                <a:rPr lang="en-GB" sz="9600" b="1" i="1" smtClean="0">
                                  <a:ln w="12700">
                                    <a:solidFill>
                                      <a:schemeClr val="tx1"/>
                                    </a:solidFill>
                                  </a:ln>
                                  <a:effectLst>
                                    <a:outerShdw blurRad="127000" dist="127000" dir="2700000" algn="tl" rotWithShape="0">
                                      <a:prstClr val="black">
                                        <a:alpha val="40000"/>
                                      </a:prst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GB" sz="9600" b="1" i="1" smtClean="0">
                              <a:ln w="12700">
                                <a:solidFill>
                                  <a:schemeClr val="tx1"/>
                                </a:solidFill>
                              </a:ln>
                              <a:effectLst>
                                <a:outerShdw blurRad="127000" dist="127000" dir="2700000" algn="tl" rotWithShape="0">
                                  <a:prstClr val="black">
                                    <a:alpha val="40000"/>
                                  </a:prst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GB" sz="9600" b="1" i="1" smtClean="0">
                                  <a:ln w="12700">
                                    <a:solidFill>
                                      <a:schemeClr val="tx1"/>
                                    </a:solidFill>
                                  </a:ln>
                                  <a:effectLst>
                                    <a:outerShdw blurRad="127000" dist="127000" dir="2700000" algn="tl" rotWithShape="0">
                                      <a:prstClr val="black">
                                        <a:alpha val="40000"/>
                                      </a:prstClr>
                                    </a:outerShdw>
                                  </a:effectLst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GB" sz="9600" b="1" i="1" smtClean="0">
                                  <a:ln w="12700">
                                    <a:solidFill>
                                      <a:schemeClr val="tx1"/>
                                    </a:solidFill>
                                  </a:ln>
                                  <a:effectLst>
                                    <a:outerShdw blurRad="127000" dist="127000" dir="2700000" algn="tl" rotWithShape="0">
                                      <a:prstClr val="black">
                                        <a:alpha val="40000"/>
                                      </a:prst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GB" sz="9600" b="1" i="1" smtClean="0">
                                  <a:ln w="12700">
                                    <a:solidFill>
                                      <a:schemeClr val="tx1"/>
                                    </a:solidFill>
                                  </a:ln>
                                  <a:effectLst>
                                    <a:outerShdw blurRad="127000" dist="127000" dir="2700000" algn="tl" rotWithShape="0">
                                      <a:prstClr val="black">
                                        <a:alpha val="40000"/>
                                      </a:prst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GB" sz="9600" b="1" i="1" smtClean="0">
                              <a:ln w="12700">
                                <a:solidFill>
                                  <a:schemeClr val="tx1"/>
                                </a:solidFill>
                              </a:ln>
                              <a:effectLst>
                                <a:outerShdw blurRad="127000" dist="127000" dir="2700000" algn="tl" rotWithShape="0">
                                  <a:prstClr val="black">
                                    <a:alpha val="40000"/>
                                  </a:prst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𝒙𝒚</m:t>
                          </m:r>
                        </m:den>
                      </m:f>
                    </m:oMath>
                  </m:oMathPara>
                </a14:m>
                <a:endParaRPr lang="en-GB" sz="9600" b="1" dirty="0" smtClean="0">
                  <a:ln w="12700">
                    <a:solidFill>
                      <a:schemeClr val="tx1"/>
                    </a:solidFill>
                  </a:ln>
                  <a:effectLst>
                    <a:outerShdw blurRad="127000" dist="127000" dir="2700000" algn="tl" rotWithShape="0">
                      <a:prstClr val="black">
                        <a:alpha val="40000"/>
                      </a:prstClr>
                    </a:outerShdw>
                  </a:effectLst>
                  <a:latin typeface="Kristen ITC" panose="03050502040202030202" pitchFamily="66" charset="0"/>
                </a:endParaRPr>
              </a:p>
            </p:txBody>
          </p:sp>
        </mc:Choice>
        <mc:Fallback xmlns="">
          <p:sp>
            <p:nvSpPr>
              <p:cNvPr id="5" name="Rounded 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1640" y="1700808"/>
                <a:ext cx="6624736" cy="3600400"/>
              </a:xfrm>
              <a:prstGeom prst="roundRect">
                <a:avLst/>
              </a:prstGeom>
              <a:blipFill rotWithShape="0">
                <a:blip r:embed="rId2"/>
                <a:stretch>
                  <a:fillRect/>
                </a:stretch>
              </a:blipFill>
              <a:ln>
                <a:noFill/>
              </a:ln>
              <a:effectLst>
                <a:outerShdw blurRad="127000" dist="1270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ounded Rectangle 5"/>
              <p:cNvSpPr/>
              <p:nvPr/>
            </p:nvSpPr>
            <p:spPr>
              <a:xfrm>
                <a:off x="1331640" y="1700808"/>
                <a:ext cx="6624736" cy="3600400"/>
              </a:xfrm>
              <a:prstGeom prst="roundRect">
                <a:avLst/>
              </a:prstGeom>
              <a:solidFill>
                <a:schemeClr val="tx2">
                  <a:lumMod val="50000"/>
                </a:schemeClr>
              </a:solidFill>
              <a:ln>
                <a:noFill/>
              </a:ln>
              <a:effectLst>
                <a:outerShdw blurRad="127000" dist="1270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cene3d>
                  <a:camera prst="orthographicFront"/>
                  <a:lightRig rig="threePt" dir="t"/>
                </a:scene3d>
                <a:sp3d extrusionH="57150">
                  <a:bevelT w="12700" h="12700"/>
                </a:sp3d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9600" b="1" i="1" smtClean="0">
                              <a:ln w="12700">
                                <a:solidFill>
                                  <a:schemeClr val="tx1"/>
                                </a:solidFill>
                              </a:ln>
                              <a:effectLst>
                                <a:outerShdw blurRad="127000" dist="127000" dir="2700000" algn="tl" rotWithShape="0">
                                  <a:prstClr val="black">
                                    <a:alpha val="40000"/>
                                  </a:prstClr>
                                </a:outerShdw>
                              </a:effectLst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9600" b="1" i="1" smtClean="0">
                                  <a:ln w="12700">
                                    <a:solidFill>
                                      <a:schemeClr val="tx1"/>
                                    </a:solidFill>
                                  </a:ln>
                                  <a:effectLst>
                                    <a:outerShdw blurRad="127000" dist="127000" dir="2700000" algn="tl" rotWithShape="0">
                                      <a:prstClr val="black">
                                        <a:alpha val="40000"/>
                                      </a:prstClr>
                                    </a:outerShdw>
                                  </a:effectLst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GB" sz="9600" b="1" i="1" smtClean="0">
                                  <a:ln w="12700">
                                    <a:solidFill>
                                      <a:schemeClr val="tx1"/>
                                    </a:solidFill>
                                  </a:ln>
                                  <a:effectLst>
                                    <a:outerShdw blurRad="127000" dist="127000" dir="2700000" algn="tl" rotWithShape="0">
                                      <a:prstClr val="black">
                                        <a:alpha val="40000"/>
                                      </a:prst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GB" sz="9600" b="1" i="1" smtClean="0">
                                  <a:ln w="12700">
                                    <a:solidFill>
                                      <a:schemeClr val="tx1"/>
                                    </a:solidFill>
                                  </a:ln>
                                  <a:effectLst>
                                    <a:outerShdw blurRad="127000" dist="127000" dir="2700000" algn="tl" rotWithShape="0">
                                      <a:prstClr val="black">
                                        <a:alpha val="40000"/>
                                      </a:prst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GB" sz="9600" b="1" i="1" smtClean="0">
                                  <a:ln w="12700">
                                    <a:solidFill>
                                      <a:schemeClr val="tx1"/>
                                    </a:solidFill>
                                  </a:ln>
                                  <a:effectLst>
                                    <a:outerShdw blurRad="127000" dist="127000" dir="2700000" algn="tl" rotWithShape="0">
                                      <a:prstClr val="black">
                                        <a:alpha val="40000"/>
                                      </a:prstClr>
                                    </a:outerShdw>
                                  </a:effectLst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GB" sz="9600" b="1" i="1" smtClean="0">
                                  <a:ln w="12700">
                                    <a:solidFill>
                                      <a:schemeClr val="tx1"/>
                                    </a:solidFill>
                                  </a:ln>
                                  <a:effectLst>
                                    <a:outerShdw blurRad="127000" dist="127000" dir="2700000" algn="tl" rotWithShape="0">
                                      <a:prstClr val="black">
                                        <a:alpha val="40000"/>
                                      </a:prst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e>
                            <m:sup>
                              <m:r>
                                <a:rPr lang="en-GB" sz="9600" b="1" i="1" smtClean="0">
                                  <a:ln w="12700">
                                    <a:solidFill>
                                      <a:schemeClr val="tx1"/>
                                    </a:solidFill>
                                  </a:ln>
                                  <a:effectLst>
                                    <a:outerShdw blurRad="127000" dist="127000" dir="2700000" algn="tl" rotWithShape="0">
                                      <a:prstClr val="black">
                                        <a:alpha val="40000"/>
                                      </a:prst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p>
                          </m:sSup>
                        </m:num>
                        <m:den>
                          <m:r>
                            <a:rPr lang="en-GB" sz="9600" b="1" i="1" smtClean="0">
                              <a:ln w="12700">
                                <a:solidFill>
                                  <a:schemeClr val="tx1"/>
                                </a:solidFill>
                              </a:ln>
                              <a:effectLst>
                                <a:outerShdw blurRad="127000" dist="127000" dir="2700000" algn="tl" rotWithShape="0">
                                  <a:prstClr val="black">
                                    <a:alpha val="40000"/>
                                  </a:prst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𝒙𝒚</m:t>
                          </m:r>
                          <m:r>
                            <a:rPr lang="en-GB" sz="9600" b="1" i="1" smtClean="0">
                              <a:ln w="12700">
                                <a:solidFill>
                                  <a:schemeClr val="tx1"/>
                                </a:solidFill>
                              </a:ln>
                              <a:effectLst>
                                <a:outerShdw blurRad="127000" dist="127000" dir="2700000" algn="tl" rotWithShape="0">
                                  <a:prstClr val="black">
                                    <a:alpha val="40000"/>
                                  </a:prst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9600" b="1" i="1" smtClean="0">
                              <a:ln w="12700">
                                <a:solidFill>
                                  <a:schemeClr val="tx1"/>
                                </a:solidFill>
                              </a:ln>
                              <a:effectLst>
                                <a:outerShdw blurRad="127000" dist="127000" dir="2700000" algn="tl" rotWithShape="0">
                                  <a:prstClr val="black">
                                    <a:alpha val="40000"/>
                                  </a:prst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𝒚</m:t>
                          </m:r>
                        </m:den>
                      </m:f>
                    </m:oMath>
                  </m:oMathPara>
                </a14:m>
                <a:endParaRPr lang="en-GB" sz="9600" b="1" dirty="0" smtClean="0">
                  <a:ln w="12700">
                    <a:solidFill>
                      <a:schemeClr val="tx1"/>
                    </a:solidFill>
                  </a:ln>
                  <a:effectLst>
                    <a:outerShdw blurRad="127000" dist="127000" dir="2700000" algn="tl" rotWithShape="0">
                      <a:prstClr val="black">
                        <a:alpha val="40000"/>
                      </a:prstClr>
                    </a:outerShdw>
                  </a:effectLst>
                  <a:latin typeface="Kristen ITC" panose="03050502040202030202" pitchFamily="66" charset="0"/>
                </a:endParaRPr>
              </a:p>
            </p:txBody>
          </p:sp>
        </mc:Choice>
        <mc:Fallback xmlns="">
          <p:sp>
            <p:nvSpPr>
              <p:cNvPr id="6" name="Rounded 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1640" y="1700808"/>
                <a:ext cx="6624736" cy="3600400"/>
              </a:xfrm>
              <a:prstGeom prst="round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ln>
                <a:noFill/>
              </a:ln>
              <a:effectLst>
                <a:outerShdw blurRad="127000" dist="1270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ounded Rectangle 6"/>
          <p:cNvSpPr/>
          <p:nvPr/>
        </p:nvSpPr>
        <p:spPr>
          <a:xfrm>
            <a:off x="395536" y="332656"/>
            <a:ext cx="5328592" cy="936104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outerShdw blurRad="127000" dist="1270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12700" h="12700"/>
            </a:sp3d>
          </a:bodyPr>
          <a:lstStyle/>
          <a:p>
            <a:pPr algn="ctr"/>
            <a:r>
              <a:rPr lang="en-GB" sz="3600" b="1" dirty="0" smtClean="0">
                <a:ln w="12700">
                  <a:solidFill>
                    <a:schemeClr val="tx1"/>
                  </a:solidFill>
                </a:ln>
                <a:effectLst>
                  <a:outerShdw blurRad="127000" dist="127000" dir="2700000" algn="tl" rotWithShape="0">
                    <a:prstClr val="black">
                      <a:alpha val="40000"/>
                    </a:prstClr>
                  </a:outerShdw>
                </a:effectLst>
                <a:latin typeface="Kristen ITC" panose="03050502040202030202" pitchFamily="66" charset="0"/>
              </a:rPr>
              <a:t>True or False?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ounded Rectangle 7"/>
              <p:cNvSpPr/>
              <p:nvPr/>
            </p:nvSpPr>
            <p:spPr>
              <a:xfrm>
                <a:off x="1331640" y="1700808"/>
                <a:ext cx="6624736" cy="3600400"/>
              </a:xfrm>
              <a:prstGeom prst="roundRect">
                <a:avLst/>
              </a:prstGeom>
              <a:solidFill>
                <a:schemeClr val="tx2">
                  <a:lumMod val="50000"/>
                </a:schemeClr>
              </a:solidFill>
              <a:ln>
                <a:noFill/>
              </a:ln>
              <a:effectLst>
                <a:outerShdw blurRad="127000" dist="1270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scene3d>
                  <a:camera prst="orthographicFront"/>
                  <a:lightRig rig="threePt" dir="t"/>
                </a:scene3d>
                <a:sp3d extrusionH="57150">
                  <a:bevelT w="12700" h="12700"/>
                </a:sp3d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6000" b="1" i="1" smtClean="0">
                              <a:ln w="12700">
                                <a:solidFill>
                                  <a:schemeClr val="tx1"/>
                                </a:solidFill>
                              </a:ln>
                              <a:effectLst>
                                <a:outerShdw blurRad="127000" dist="127000" dir="2700000" algn="tl" rotWithShape="0">
                                  <a:prstClr val="black">
                                    <a:alpha val="40000"/>
                                  </a:prstClr>
                                </a:outerShdw>
                              </a:effectLst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6000" b="1" i="1" smtClean="0">
                                  <a:ln w="12700">
                                    <a:solidFill>
                                      <a:schemeClr val="tx1"/>
                                    </a:solidFill>
                                  </a:ln>
                                  <a:effectLst>
                                    <a:outerShdw blurRad="127000" dist="127000" dir="2700000" algn="tl" rotWithShape="0">
                                      <a:prstClr val="black">
                                        <a:alpha val="40000"/>
                                      </a:prstClr>
                                    </a:outerShdw>
                                  </a:effectLst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GB" sz="6000" b="1" i="1" smtClean="0">
                                  <a:ln w="12700">
                                    <a:solidFill>
                                      <a:schemeClr val="tx1"/>
                                    </a:solidFill>
                                  </a:ln>
                                  <a:effectLst>
                                    <a:outerShdw blurRad="127000" dist="127000" dir="2700000" algn="tl" rotWithShape="0">
                                      <a:prstClr val="black">
                                        <a:alpha val="40000"/>
                                      </a:prst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en-GB" sz="6000" b="1" i="1" smtClean="0">
                                  <a:ln w="12700">
                                    <a:solidFill>
                                      <a:schemeClr val="tx1"/>
                                    </a:solidFill>
                                  </a:ln>
                                  <a:effectLst>
                                    <a:outerShdw blurRad="127000" dist="127000" dir="2700000" algn="tl" rotWithShape="0">
                                      <a:prstClr val="black">
                                        <a:alpha val="40000"/>
                                      </a:prst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GB" sz="6000" b="1" i="1" smtClean="0">
                              <a:ln w="12700">
                                <a:solidFill>
                                  <a:schemeClr val="tx1"/>
                                </a:solidFill>
                              </a:ln>
                              <a:effectLst>
                                <a:outerShdw blurRad="127000" dist="127000" dir="2700000" algn="tl" rotWithShape="0">
                                  <a:prstClr val="black">
                                    <a:alpha val="40000"/>
                                  </a:prst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GB" sz="6000" b="1" i="1" smtClean="0">
                                  <a:ln w="12700">
                                    <a:solidFill>
                                      <a:schemeClr val="tx1"/>
                                    </a:solidFill>
                                  </a:ln>
                                  <a:effectLst>
                                    <a:outerShdw blurRad="127000" dist="127000" dir="2700000" algn="tl" rotWithShape="0">
                                      <a:prstClr val="black">
                                        <a:alpha val="40000"/>
                                      </a:prstClr>
                                    </a:outerShdw>
                                  </a:effectLst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GB" sz="6000" b="1" i="1" smtClean="0">
                                  <a:ln w="12700">
                                    <a:solidFill>
                                      <a:schemeClr val="tx1"/>
                                    </a:solidFill>
                                  </a:ln>
                                  <a:effectLst>
                                    <a:outerShdw blurRad="127000" dist="127000" dir="2700000" algn="tl" rotWithShape="0">
                                      <a:prstClr val="black">
                                        <a:alpha val="40000"/>
                                      </a:prst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  <m:sup>
                              <m:r>
                                <a:rPr lang="en-GB" sz="6000" b="1" i="1" smtClean="0">
                                  <a:ln w="12700">
                                    <a:solidFill>
                                      <a:schemeClr val="tx1"/>
                                    </a:solidFill>
                                  </a:ln>
                                  <a:effectLst>
                                    <a:outerShdw blurRad="127000" dist="127000" dir="2700000" algn="tl" rotWithShape="0">
                                      <a:prstClr val="black">
                                        <a:alpha val="40000"/>
                                      </a:prst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GB" sz="6000" b="1" i="1" smtClean="0">
                              <a:ln w="12700">
                                <a:solidFill>
                                  <a:schemeClr val="tx1"/>
                                </a:solidFill>
                              </a:ln>
                              <a:effectLst>
                                <a:outerShdw blurRad="127000" dist="127000" dir="2700000" algn="tl" rotWithShape="0">
                                  <a:prstClr val="black">
                                    <a:alpha val="40000"/>
                                  </a:prst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en-GB" sz="6000" b="1" i="1" smtClean="0">
                              <a:ln w="12700">
                                <a:solidFill>
                                  <a:schemeClr val="tx1"/>
                                </a:solidFill>
                              </a:ln>
                              <a:effectLst>
                                <a:outerShdw blurRad="127000" dist="127000" dir="2700000" algn="tl" rotWithShape="0">
                                  <a:prstClr val="black">
                                    <a:alpha val="40000"/>
                                  </a:prst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6000" b="1" i="1" smtClean="0">
                              <a:ln w="12700">
                                <a:solidFill>
                                  <a:schemeClr val="tx1"/>
                                </a:solidFill>
                              </a:ln>
                              <a:effectLst>
                                <a:outerShdw blurRad="127000" dist="127000" dir="2700000" algn="tl" rotWithShape="0">
                                  <a:prstClr val="black">
                                    <a:alpha val="40000"/>
                                  </a:prst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𝒃</m:t>
                          </m:r>
                        </m:den>
                      </m:f>
                      <m:r>
                        <a:rPr lang="en-GB" sz="6000" b="1" i="1" smtClean="0">
                          <a:ln w="12700">
                            <a:solidFill>
                              <a:schemeClr val="tx1"/>
                            </a:solidFill>
                          </a:ln>
                          <a:effectLst>
                            <a:outerShdw blurRad="127000" dist="1270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6000" b="1" i="1" smtClean="0">
                          <a:ln w="12700">
                            <a:solidFill>
                              <a:schemeClr val="tx1"/>
                            </a:solidFill>
                          </a:ln>
                          <a:effectLst>
                            <a:outerShdw blurRad="127000" dist="1270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GB" sz="6000" b="1" i="1" smtClean="0">
                          <a:ln w="12700">
                            <a:solidFill>
                              <a:schemeClr val="tx1"/>
                            </a:solidFill>
                          </a:ln>
                          <a:effectLst>
                            <a:outerShdw blurRad="127000" dist="1270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sz="6000" b="1" i="1" smtClean="0">
                          <a:ln w="12700">
                            <a:solidFill>
                              <a:schemeClr val="tx1"/>
                            </a:solidFill>
                          </a:ln>
                          <a:effectLst>
                            <a:outerShdw blurRad="127000" dist="1270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Cambria Math" panose="02040503050406030204" pitchFamily="18" charset="0"/>
                        </a:rPr>
                        <m:t>𝒃</m:t>
                      </m:r>
                    </m:oMath>
                  </m:oMathPara>
                </a14:m>
                <a:endParaRPr lang="en-GB" sz="6000" b="1" i="1" dirty="0" smtClean="0">
                  <a:ln w="12700">
                    <a:solidFill>
                      <a:schemeClr val="tx1"/>
                    </a:solidFill>
                  </a:ln>
                  <a:effectLst>
                    <a:outerShdw blurRad="127000" dist="127000" dir="2700000" algn="tl" rotWithShape="0">
                      <a:prstClr val="black">
                        <a:alpha val="40000"/>
                      </a:prstClr>
                    </a:outerShdw>
                  </a:effectLst>
                  <a:latin typeface="Kristen ITC" panose="03050502040202030202" pitchFamily="66" charset="0"/>
                </a:endParaRPr>
              </a:p>
            </p:txBody>
          </p:sp>
        </mc:Choice>
        <mc:Fallback xmlns="">
          <p:sp>
            <p:nvSpPr>
              <p:cNvPr id="8" name="Rounded 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1640" y="1700808"/>
                <a:ext cx="6624736" cy="3600400"/>
              </a:xfrm>
              <a:prstGeom prst="roundRect">
                <a:avLst/>
              </a:prstGeom>
              <a:blipFill rotWithShape="0">
                <a:blip r:embed="rId4"/>
                <a:stretch>
                  <a:fillRect/>
                </a:stretch>
              </a:blipFill>
              <a:ln>
                <a:noFill/>
              </a:ln>
              <a:effectLst>
                <a:outerShdw blurRad="127000" dist="1270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19126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8" grpId="0" animBg="1"/>
      <p:bldP spid="8" grpId="1" animBg="1"/>
      <p:bldP spid="8" grpId="2" animBg="1"/>
    </p:bldLst>
  </p:timing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0000"/>
        </a:solidFill>
        <a:ln>
          <a:noFill/>
        </a:ln>
        <a:effectLst>
          <a:outerShdw blurRad="127000" dist="127000" dir="2700000" algn="tl" rotWithShape="0">
            <a:prstClr val="black">
              <a:alpha val="40000"/>
            </a:prstClr>
          </a:outerShdw>
        </a:effectLst>
      </a:spPr>
      <a:bodyPr rtlCol="0" anchor="ctr">
        <a:scene3d>
          <a:camera prst="orthographicFront"/>
          <a:lightRig rig="threePt" dir="t"/>
        </a:scene3d>
        <a:sp3d extrusionH="57150">
          <a:bevelT w="12700" h="12700"/>
        </a:sp3d>
      </a:bodyPr>
      <a:lstStyle>
        <a:defPPr algn="ctr">
          <a:defRPr sz="3600" b="1" dirty="0" smtClean="0">
            <a:ln w="12700">
              <a:solidFill>
                <a:schemeClr val="tx1"/>
              </a:solidFill>
            </a:ln>
            <a:effectLst>
              <a:outerShdw blurRad="127000" dist="127000" dir="2700000" algn="tl" rotWithShape="0">
                <a:prstClr val="black">
                  <a:alpha val="40000"/>
                </a:prstClr>
              </a:outerShdw>
            </a:effectLst>
            <a:latin typeface="Kristen ITC" panose="03050502040202030202" pitchFamily="66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166</TotalTime>
  <Words>783</Words>
  <Application>Microsoft Office PowerPoint</Application>
  <PresentationFormat>On-screen Show (4:3)</PresentationFormat>
  <Paragraphs>110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blank</vt:lpstr>
      <vt:lpstr>Algebraic Fractions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RM Education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TITLE</dc:title>
  <dc:creator>Mr J. Hammond</dc:creator>
  <cp:lastModifiedBy>John</cp:lastModifiedBy>
  <cp:revision>22</cp:revision>
  <dcterms:created xsi:type="dcterms:W3CDTF">2013-09-05T12:00:19Z</dcterms:created>
  <dcterms:modified xsi:type="dcterms:W3CDTF">2013-09-08T14:18:38Z</dcterms:modified>
</cp:coreProperties>
</file>